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48" r:id="rId1"/>
  </p:sldMasterIdLst>
  <p:notesMasterIdLst>
    <p:notesMasterId r:id="rId12"/>
  </p:notesMasterIdLst>
  <p:sldIdLst>
    <p:sldId id="258" r:id="rId2"/>
    <p:sldId id="348" r:id="rId3"/>
    <p:sldId id="353" r:id="rId4"/>
    <p:sldId id="327" r:id="rId5"/>
    <p:sldId id="331" r:id="rId6"/>
    <p:sldId id="354" r:id="rId7"/>
    <p:sldId id="333" r:id="rId8"/>
    <p:sldId id="355" r:id="rId9"/>
    <p:sldId id="356" r:id="rId10"/>
    <p:sldId id="321" r:id="rId11"/>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charset="0"/>
        <a:ea typeface="+mn-ea"/>
        <a:cs typeface="+mn-cs"/>
      </a:defRPr>
    </a:lvl1pPr>
    <a:lvl2pPr marL="457200" algn="l" rtl="0" eaLnBrk="0" fontAlgn="base" hangingPunct="0">
      <a:spcBef>
        <a:spcPct val="0"/>
      </a:spcBef>
      <a:spcAft>
        <a:spcPct val="0"/>
      </a:spcAft>
      <a:defRPr sz="2400" kern="1200">
        <a:solidFill>
          <a:schemeClr val="tx1"/>
        </a:solidFill>
        <a:latin typeface="Times" charset="0"/>
        <a:ea typeface="+mn-ea"/>
        <a:cs typeface="+mn-cs"/>
      </a:defRPr>
    </a:lvl2pPr>
    <a:lvl3pPr marL="914400" algn="l" rtl="0" eaLnBrk="0" fontAlgn="base" hangingPunct="0">
      <a:spcBef>
        <a:spcPct val="0"/>
      </a:spcBef>
      <a:spcAft>
        <a:spcPct val="0"/>
      </a:spcAft>
      <a:defRPr sz="2400" kern="1200">
        <a:solidFill>
          <a:schemeClr val="tx1"/>
        </a:solidFill>
        <a:latin typeface="Times" charset="0"/>
        <a:ea typeface="+mn-ea"/>
        <a:cs typeface="+mn-cs"/>
      </a:defRPr>
    </a:lvl3pPr>
    <a:lvl4pPr marL="1371600" algn="l" rtl="0" eaLnBrk="0" fontAlgn="base" hangingPunct="0">
      <a:spcBef>
        <a:spcPct val="0"/>
      </a:spcBef>
      <a:spcAft>
        <a:spcPct val="0"/>
      </a:spcAft>
      <a:defRPr sz="2400" kern="1200">
        <a:solidFill>
          <a:schemeClr val="tx1"/>
        </a:solidFill>
        <a:latin typeface="Times" charset="0"/>
        <a:ea typeface="+mn-ea"/>
        <a:cs typeface="+mn-cs"/>
      </a:defRPr>
    </a:lvl4pPr>
    <a:lvl5pPr marL="1828800" algn="l"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914400" rtl="0" eaLnBrk="1" latinLnBrk="0" hangingPunct="1">
      <a:defRPr sz="2400" kern="1200">
        <a:solidFill>
          <a:schemeClr val="tx1"/>
        </a:solidFill>
        <a:latin typeface="Times" charset="0"/>
        <a:ea typeface="+mn-ea"/>
        <a:cs typeface="+mn-cs"/>
      </a:defRPr>
    </a:lvl6pPr>
    <a:lvl7pPr marL="2743200" algn="l" defTabSz="914400" rtl="0" eaLnBrk="1" latinLnBrk="0" hangingPunct="1">
      <a:defRPr sz="2400" kern="1200">
        <a:solidFill>
          <a:schemeClr val="tx1"/>
        </a:solidFill>
        <a:latin typeface="Times" charset="0"/>
        <a:ea typeface="+mn-ea"/>
        <a:cs typeface="+mn-cs"/>
      </a:defRPr>
    </a:lvl7pPr>
    <a:lvl8pPr marL="3200400" algn="l" defTabSz="914400" rtl="0" eaLnBrk="1" latinLnBrk="0" hangingPunct="1">
      <a:defRPr sz="2400" kern="1200">
        <a:solidFill>
          <a:schemeClr val="tx1"/>
        </a:solidFill>
        <a:latin typeface="Times" charset="0"/>
        <a:ea typeface="+mn-ea"/>
        <a:cs typeface="+mn-cs"/>
      </a:defRPr>
    </a:lvl8pPr>
    <a:lvl9pPr marL="3657600" algn="l" defTabSz="914400" rtl="0" eaLnBrk="1" latinLnBrk="0" hangingPunct="1">
      <a:defRPr sz="2400" kern="1200">
        <a:solidFill>
          <a:schemeClr val="tx1"/>
        </a:solidFill>
        <a:latin typeface="Times" charset="0"/>
        <a:ea typeface="+mn-ea"/>
        <a:cs typeface="+mn-cs"/>
      </a:defRPr>
    </a:lvl9pPr>
  </p:defaultTextStyle>
  <p:extLst>
    <p:ext uri="{EFAFB233-063F-42B5-8137-9DF3F51BA10A}">
      <p15:sldGuideLst xmlns:p15="http://schemas.microsoft.com/office/powerpoint/2012/main">
        <p15:guide id="1" orient="horz" pos="144">
          <p15:clr>
            <a:srgbClr val="A4A3A4"/>
          </p15:clr>
        </p15:guide>
        <p15:guide id="2" pos="6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9200"/>
    <a:srgbClr val="00CC00"/>
    <a:srgbClr val="990000"/>
    <a:srgbClr val="666666"/>
    <a:srgbClr val="FFFFFF"/>
    <a:srgbClr val="BBE0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28" autoAdjust="0"/>
    <p:restoredTop sz="82588" autoAdjust="0"/>
  </p:normalViewPr>
  <p:slideViewPr>
    <p:cSldViewPr>
      <p:cViewPr varScale="1">
        <p:scale>
          <a:sx n="95" d="100"/>
          <a:sy n="95" d="100"/>
        </p:scale>
        <p:origin x="1992" y="84"/>
      </p:cViewPr>
      <p:guideLst>
        <p:guide orient="horz" pos="144"/>
        <p:guide pos="62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 Id="rId27" Type="http://schemas.microsoft.com/office/2015/10/relationships/revisionInfo" Target="revisionInfo.xml"/></Relationships>
</file>

<file path=ppt/media/image1.png>
</file>

<file path=ppt/media/image10.jpeg>
</file>

<file path=ppt/media/image11.jpeg>
</file>

<file path=ppt/media/image12.jpeg>
</file>

<file path=ppt/media/image13.png>
</file>

<file path=ppt/media/image14.png>
</file>

<file path=ppt/media/image18.png>
</file>

<file path=ppt/media/image19.png>
</file>

<file path=ppt/media/image4.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F5FD981-05D0-46B8-830C-8E4FE4EACF53}" type="datetimeFigureOut">
              <a:rPr lang="en-US" smtClean="0"/>
              <a:t>4/29/2018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43AD44A-2E76-40B4-B913-D13D632E7E01}"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a:t>
            </a:r>
            <a:r>
              <a:rPr lang="en-US" baseline="0" dirty="0"/>
              <a:t>, I will present a new methodology for estimation of error in adaptive Kriging reliability analysis and will present the application of this method for a few examples.</a:t>
            </a:r>
            <a:endParaRPr lang="en-US" dirty="0"/>
          </a:p>
        </p:txBody>
      </p:sp>
      <p:sp>
        <p:nvSpPr>
          <p:cNvPr id="4" name="Slide Number Placeholder 3"/>
          <p:cNvSpPr>
            <a:spLocks noGrp="1"/>
          </p:cNvSpPr>
          <p:nvPr>
            <p:ph type="sldNum" sz="quarter" idx="10"/>
          </p:nvPr>
        </p:nvSpPr>
        <p:spPr/>
        <p:txBody>
          <a:bodyPr/>
          <a:lstStyle/>
          <a:p>
            <a:fld id="{E43AD44A-2E76-40B4-B913-D13D632E7E01}" type="slidenum">
              <a:rPr lang="en-US" smtClean="0"/>
              <a:t>1</a:t>
            </a:fld>
            <a:endParaRPr lang="en-US"/>
          </a:p>
        </p:txBody>
      </p:sp>
    </p:spTree>
    <p:extLst>
      <p:ext uri="{BB962C8B-B14F-4D97-AF65-F5344CB8AC3E}">
        <p14:creationId xmlns:p14="http://schemas.microsoft.com/office/powerpoint/2010/main" val="13693637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43AD44A-2E76-40B4-B913-D13D632E7E01}" type="slidenum">
              <a:rPr lang="en-US" smtClean="0"/>
              <a:t>10</a:t>
            </a:fld>
            <a:endParaRPr lang="en-US"/>
          </a:p>
        </p:txBody>
      </p:sp>
    </p:spTree>
    <p:extLst>
      <p:ext uri="{BB962C8B-B14F-4D97-AF65-F5344CB8AC3E}">
        <p14:creationId xmlns:p14="http://schemas.microsoft.com/office/powerpoint/2010/main" val="3549171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Engineered structures and systems as well as those found in nature are vulnerable against various forms of stressors that threat their functionality and integrity. Reliability analysis enables analyzing the performance of structures and systems in terms of the probability of them failing to meet a prescribed objective considering </a:t>
            </a:r>
            <a:r>
              <a:rPr lang="en-US" sz="1200" kern="1200" dirty="0" err="1">
                <a:solidFill>
                  <a:schemeClr val="tx1"/>
                </a:solidFill>
                <a:effectLst/>
                <a:latin typeface="+mn-lt"/>
                <a:ea typeface="+mn-ea"/>
                <a:cs typeface="+mn-cs"/>
              </a:rPr>
              <a:t>aleatoric</a:t>
            </a:r>
            <a:r>
              <a:rPr lang="en-US" sz="1200" kern="1200" dirty="0">
                <a:solidFill>
                  <a:schemeClr val="tx1"/>
                </a:solidFill>
                <a:effectLst/>
                <a:latin typeface="+mn-lt"/>
                <a:ea typeface="+mn-ea"/>
                <a:cs typeface="+mn-cs"/>
              </a:rPr>
              <a:t> and epistemic uncertainties in structures or systems and their stressors. </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E43AD44A-2E76-40B4-B913-D13D632E7E01}" type="slidenum">
              <a:rPr lang="en-US" smtClean="0"/>
              <a:t>2</a:t>
            </a:fld>
            <a:endParaRPr lang="en-US"/>
          </a:p>
        </p:txBody>
      </p:sp>
    </p:spTree>
    <p:extLst>
      <p:ext uri="{BB962C8B-B14F-4D97-AF65-F5344CB8AC3E}">
        <p14:creationId xmlns:p14="http://schemas.microsoft.com/office/powerpoint/2010/main" val="2151348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Generally, the analysis of reliability is conducted based on a limit state function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𝑔</m:t>
                    </m:r>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𝑋</m:t>
                        </m:r>
                      </m:e>
                    </m:d>
                  </m:oMath>
                </a14:m>
                <a:r>
                  <a:rPr lang="en-US" sz="1200" kern="1200" dirty="0">
                    <a:solidFill>
                      <a:schemeClr val="tx1"/>
                    </a:solidFill>
                    <a:effectLst/>
                    <a:latin typeface="+mn-lt"/>
                    <a:ea typeface="+mn-ea"/>
                    <a:cs typeface="+mn-cs"/>
                  </a:rPr>
                  <a:t>, the response of which determines the condition of the system: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𝑔</m:t>
                    </m:r>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𝑋</m:t>
                        </m:r>
                      </m:e>
                    </m:d>
                    <m:r>
                      <a:rPr lang="en-US" sz="1200" kern="1200">
                        <a:solidFill>
                          <a:schemeClr val="tx1"/>
                        </a:solidFill>
                        <a:effectLst/>
                        <a:latin typeface="Cambria Math" panose="02040503050406030204" pitchFamily="18" charset="0"/>
                        <a:ea typeface="+mn-ea"/>
                        <a:cs typeface="+mn-cs"/>
                      </a:rPr>
                      <m:t>≤0</m:t>
                    </m:r>
                  </m:oMath>
                </a14:m>
                <a:r>
                  <a:rPr lang="en-US" sz="1200" kern="1200" dirty="0">
                    <a:solidFill>
                      <a:schemeClr val="tx1"/>
                    </a:solidFill>
                    <a:effectLst/>
                    <a:latin typeface="+mn-lt"/>
                    <a:ea typeface="+mn-ea"/>
                    <a:cs typeface="+mn-cs"/>
                  </a:rPr>
                  <a:t> indicates failure and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𝑔</m:t>
                    </m:r>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𝑋</m:t>
                        </m:r>
                      </m:e>
                    </m:d>
                    <m:r>
                      <a:rPr lang="en-US" sz="1200" kern="1200">
                        <a:solidFill>
                          <a:schemeClr val="tx1"/>
                        </a:solidFill>
                        <a:effectLst/>
                        <a:latin typeface="Cambria Math" panose="02040503050406030204" pitchFamily="18" charset="0"/>
                        <a:ea typeface="+mn-ea"/>
                        <a:cs typeface="+mn-cs"/>
                      </a:rPr>
                      <m:t>&gt;0</m:t>
                    </m:r>
                  </m:oMath>
                </a14:m>
                <a:r>
                  <a:rPr lang="en-US" sz="1200" kern="1200" dirty="0">
                    <a:solidFill>
                      <a:schemeClr val="tx1"/>
                    </a:solidFill>
                    <a:effectLst/>
                    <a:latin typeface="+mn-lt"/>
                    <a:ea typeface="+mn-ea"/>
                    <a:cs typeface="+mn-cs"/>
                  </a:rPr>
                  <a:t> means safe state; the boundary region where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𝑔</m:t>
                    </m:r>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𝑋</m:t>
                        </m:r>
                      </m:e>
                    </m:d>
                    <m:r>
                      <a:rPr lang="en-US" sz="1200" kern="1200">
                        <a:solidFill>
                          <a:schemeClr val="tx1"/>
                        </a:solidFill>
                        <a:effectLst/>
                        <a:latin typeface="Cambria Math" panose="02040503050406030204" pitchFamily="18" charset="0"/>
                        <a:ea typeface="+mn-ea"/>
                        <a:cs typeface="+mn-cs"/>
                      </a:rPr>
                      <m:t>=0</m:t>
                    </m:r>
                  </m:oMath>
                </a14:m>
                <a:r>
                  <a:rPr lang="en-US" sz="1200" kern="1200" dirty="0">
                    <a:solidFill>
                      <a:schemeClr val="tx1"/>
                    </a:solidFill>
                    <a:effectLst/>
                    <a:latin typeface="+mn-lt"/>
                    <a:ea typeface="+mn-ea"/>
                    <a:cs typeface="+mn-cs"/>
                  </a:rPr>
                  <a:t> is called the limit state. </a:t>
                </a:r>
                <a:endParaRPr lang="en-US" dirty="0"/>
              </a:p>
            </p:txBody>
          </p:sp>
        </mc:Choice>
        <mc:Fallback xmlns="">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Generally, the analysis of reliability is conducted based on a limit state function </a:t>
                </a:r>
                <a:r>
                  <a:rPr lang="en-US" sz="1200" i="0" kern="1200">
                    <a:solidFill>
                      <a:schemeClr val="tx1"/>
                    </a:solidFill>
                    <a:effectLst/>
                    <a:latin typeface="+mn-lt"/>
                    <a:ea typeface="+mn-ea"/>
                    <a:cs typeface="+mn-cs"/>
                  </a:rPr>
                  <a:t>𝑔(𝑋)</a:t>
                </a:r>
                <a:r>
                  <a:rPr lang="en-US" sz="1200" kern="1200" dirty="0">
                    <a:solidFill>
                      <a:schemeClr val="tx1"/>
                    </a:solidFill>
                    <a:effectLst/>
                    <a:latin typeface="+mn-lt"/>
                    <a:ea typeface="+mn-ea"/>
                    <a:cs typeface="+mn-cs"/>
                  </a:rPr>
                  <a:t>, the response of which determines the condition of the system: </a:t>
                </a:r>
                <a:r>
                  <a:rPr lang="en-US" sz="1200" i="0" kern="1200">
                    <a:solidFill>
                      <a:schemeClr val="tx1"/>
                    </a:solidFill>
                    <a:effectLst/>
                    <a:latin typeface="+mn-lt"/>
                    <a:ea typeface="+mn-ea"/>
                    <a:cs typeface="+mn-cs"/>
                  </a:rPr>
                  <a:t>𝑔(𝑋)≤0</a:t>
                </a:r>
                <a:r>
                  <a:rPr lang="en-US" sz="1200" kern="1200" dirty="0">
                    <a:solidFill>
                      <a:schemeClr val="tx1"/>
                    </a:solidFill>
                    <a:effectLst/>
                    <a:latin typeface="+mn-lt"/>
                    <a:ea typeface="+mn-ea"/>
                    <a:cs typeface="+mn-cs"/>
                  </a:rPr>
                  <a:t> indicates failure and </a:t>
                </a:r>
                <a:r>
                  <a:rPr lang="en-US" sz="1200" i="0" kern="1200">
                    <a:solidFill>
                      <a:schemeClr val="tx1"/>
                    </a:solidFill>
                    <a:effectLst/>
                    <a:latin typeface="+mn-lt"/>
                    <a:ea typeface="+mn-ea"/>
                    <a:cs typeface="+mn-cs"/>
                  </a:rPr>
                  <a:t>𝑔(𝑋)&gt;0</a:t>
                </a:r>
                <a:r>
                  <a:rPr lang="en-US" sz="1200" kern="1200" dirty="0">
                    <a:solidFill>
                      <a:schemeClr val="tx1"/>
                    </a:solidFill>
                    <a:effectLst/>
                    <a:latin typeface="+mn-lt"/>
                    <a:ea typeface="+mn-ea"/>
                    <a:cs typeface="+mn-cs"/>
                  </a:rPr>
                  <a:t> means safe state; the boundary region where </a:t>
                </a:r>
                <a:r>
                  <a:rPr lang="en-US" sz="1200" i="0" kern="1200">
                    <a:solidFill>
                      <a:schemeClr val="tx1"/>
                    </a:solidFill>
                    <a:effectLst/>
                    <a:latin typeface="+mn-lt"/>
                    <a:ea typeface="+mn-ea"/>
                    <a:cs typeface="+mn-cs"/>
                  </a:rPr>
                  <a:t>𝑔(𝑋)=0</a:t>
                </a:r>
                <a:r>
                  <a:rPr lang="en-US" sz="1200" kern="1200" dirty="0">
                    <a:solidFill>
                      <a:schemeClr val="tx1"/>
                    </a:solidFill>
                    <a:effectLst/>
                    <a:latin typeface="+mn-lt"/>
                    <a:ea typeface="+mn-ea"/>
                    <a:cs typeface="+mn-cs"/>
                  </a:rPr>
                  <a:t> is called the limit state. </a:t>
                </a:r>
                <a:endParaRPr lang="en-US" dirty="0"/>
              </a:p>
            </p:txBody>
          </p:sp>
        </mc:Fallback>
      </mc:AlternateContent>
      <p:sp>
        <p:nvSpPr>
          <p:cNvPr id="4" name="Slide Number Placeholder 3"/>
          <p:cNvSpPr>
            <a:spLocks noGrp="1"/>
          </p:cNvSpPr>
          <p:nvPr>
            <p:ph type="sldNum" sz="quarter" idx="10"/>
          </p:nvPr>
        </p:nvSpPr>
        <p:spPr/>
        <p:txBody>
          <a:bodyPr/>
          <a:lstStyle/>
          <a:p>
            <a:fld id="{E43AD44A-2E76-40B4-B913-D13D632E7E01}" type="slidenum">
              <a:rPr lang="en-US" smtClean="0"/>
              <a:t>3</a:t>
            </a:fld>
            <a:endParaRPr lang="en-US"/>
          </a:p>
        </p:txBody>
      </p:sp>
    </p:spTree>
    <p:extLst>
      <p:ext uri="{BB962C8B-B14F-4D97-AF65-F5344CB8AC3E}">
        <p14:creationId xmlns:p14="http://schemas.microsoft.com/office/powerpoint/2010/main" val="16879904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Despite the high accuracy that can be achieved using MCS method, the required significantly large number of calls to the limit state function presents a major challenge for many applications where evaluation of structure or system performance is very costly. </a:t>
                </a:r>
              </a:p>
              <a:p>
                <a:r>
                  <a:rPr lang="en-US" sz="1200" kern="1200" dirty="0">
                    <a:solidFill>
                      <a:schemeClr val="tx1"/>
                    </a:solidFill>
                    <a:effectLst/>
                    <a:latin typeface="+mn-lt"/>
                    <a:ea typeface="+mn-ea"/>
                    <a:cs typeface="+mn-cs"/>
                  </a:rPr>
                  <a:t>FORM and SORM by linearizing the performance function in the vicinity of the most probable failure point (MPP) present approximate solutions for reliability analysis problems . However, these methods fail to provide accurate estimates of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𝑃</m:t>
                        </m:r>
                      </m:e>
                      <m:sub>
                        <m:r>
                          <a:rPr lang="en-US" sz="1200" i="1" kern="1200">
                            <a:solidFill>
                              <a:schemeClr val="tx1"/>
                            </a:solidFill>
                            <a:effectLst/>
                            <a:latin typeface="Cambria Math" panose="02040503050406030204" pitchFamily="18" charset="0"/>
                            <a:ea typeface="+mn-ea"/>
                            <a:cs typeface="+mn-cs"/>
                          </a:rPr>
                          <m:t>𝑓</m:t>
                        </m:r>
                      </m:sub>
                    </m:sSub>
                  </m:oMath>
                </a14:m>
                <a:r>
                  <a:rPr lang="en-US" sz="1200" kern="1200" dirty="0">
                    <a:solidFill>
                      <a:schemeClr val="tx1"/>
                    </a:solidFill>
                    <a:effectLst/>
                    <a:latin typeface="+mn-lt"/>
                    <a:ea typeface="+mn-ea"/>
                    <a:cs typeface="+mn-cs"/>
                  </a:rPr>
                  <a:t> in problems with highly nonlinear limit state functions. </a:t>
                </a:r>
              </a:p>
              <a:p>
                <a:r>
                  <a:rPr lang="en-US" sz="1200" kern="1200" dirty="0">
                    <a:solidFill>
                      <a:schemeClr val="tx1"/>
                    </a:solidFill>
                    <a:effectLst/>
                    <a:latin typeface="+mn-lt"/>
                    <a:ea typeface="+mn-ea"/>
                    <a:cs typeface="+mn-cs"/>
                  </a:rPr>
                  <a:t>Importance Sampling and other similar techniques improve the efficiency of reliability estimation compared to crude MCS method; however due to lack of strategic selection of design points, referred to points where limit state function is evaluated, they are not among the most efficient techniques. </a:t>
                </a:r>
                <a:endParaRPr lang="en-US" dirty="0"/>
              </a:p>
            </p:txBody>
          </p:sp>
        </mc:Choice>
        <mc:Fallback xmlns="">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Despite the high accuracy that can be achieved using MCS method, the required significantly large number of calls to the limit state function presents a major challenge for many applications where evaluation of structure or system performance is very costly. </a:t>
                </a:r>
              </a:p>
              <a:p>
                <a:r>
                  <a:rPr lang="en-US" sz="1200" kern="1200" dirty="0" smtClean="0">
                    <a:solidFill>
                      <a:schemeClr val="tx1"/>
                    </a:solidFill>
                    <a:effectLst/>
                    <a:latin typeface="+mn-lt"/>
                    <a:ea typeface="+mn-ea"/>
                    <a:cs typeface="+mn-cs"/>
                  </a:rPr>
                  <a:t>FORM and SORM by linearizing the performance function in the vicinity of the most probable failure point (MPP) present approximate solutions for reliability analysis problems . However, these methods fail to provide accurate estimates of </a:t>
                </a:r>
                <a:r>
                  <a:rPr lang="en-US" sz="1200" i="0" kern="1200">
                    <a:solidFill>
                      <a:schemeClr val="tx1"/>
                    </a:solidFill>
                    <a:effectLst/>
                    <a:latin typeface="+mn-lt"/>
                    <a:ea typeface="+mn-ea"/>
                    <a:cs typeface="+mn-cs"/>
                  </a:rPr>
                  <a:t>𝑃_𝑓</a:t>
                </a:r>
                <a:r>
                  <a:rPr lang="en-US" sz="1200" kern="1200" dirty="0">
                    <a:solidFill>
                      <a:schemeClr val="tx1"/>
                    </a:solidFill>
                    <a:effectLst/>
                    <a:latin typeface="+mn-lt"/>
                    <a:ea typeface="+mn-ea"/>
                    <a:cs typeface="+mn-cs"/>
                  </a:rPr>
                  <a:t> in problems with highly nonlinear limit state functions. </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Importance </a:t>
                </a:r>
                <a:r>
                  <a:rPr lang="en-US" sz="1200" kern="1200" dirty="0">
                    <a:solidFill>
                      <a:schemeClr val="tx1"/>
                    </a:solidFill>
                    <a:effectLst/>
                    <a:latin typeface="+mn-lt"/>
                    <a:ea typeface="+mn-ea"/>
                    <a:cs typeface="+mn-cs"/>
                  </a:rPr>
                  <a:t>Sampling </a:t>
                </a:r>
                <a:r>
                  <a:rPr lang="en-US" sz="1200" kern="1200" dirty="0" smtClean="0">
                    <a:solidFill>
                      <a:schemeClr val="tx1"/>
                    </a:solidFill>
                    <a:effectLst/>
                    <a:latin typeface="+mn-lt"/>
                    <a:ea typeface="+mn-ea"/>
                    <a:cs typeface="+mn-cs"/>
                  </a:rPr>
                  <a:t>and </a:t>
                </a:r>
                <a:r>
                  <a:rPr lang="en-US" sz="1200" kern="1200" dirty="0">
                    <a:solidFill>
                      <a:schemeClr val="tx1"/>
                    </a:solidFill>
                    <a:effectLst/>
                    <a:latin typeface="+mn-lt"/>
                    <a:ea typeface="+mn-ea"/>
                    <a:cs typeface="+mn-cs"/>
                  </a:rPr>
                  <a:t>other similar techniques improve the efficiency of reliability estimation compared to crude MCS method; however due to lack of strategic selection of design points, referred to points where limit state function is evaluated, they are not among the most efficient techniques. </a:t>
                </a:r>
                <a:endParaRPr lang="en-US" dirty="0"/>
              </a:p>
            </p:txBody>
          </p:sp>
        </mc:Fallback>
      </mc:AlternateContent>
      <p:sp>
        <p:nvSpPr>
          <p:cNvPr id="4" name="Slide Number Placeholder 3"/>
          <p:cNvSpPr>
            <a:spLocks noGrp="1"/>
          </p:cNvSpPr>
          <p:nvPr>
            <p:ph type="sldNum" sz="quarter" idx="10"/>
          </p:nvPr>
        </p:nvSpPr>
        <p:spPr/>
        <p:txBody>
          <a:bodyPr/>
          <a:lstStyle/>
          <a:p>
            <a:fld id="{E43AD44A-2E76-40B4-B913-D13D632E7E01}" type="slidenum">
              <a:rPr lang="en-US" smtClean="0"/>
              <a:t>4</a:t>
            </a:fld>
            <a:endParaRPr lang="en-US"/>
          </a:p>
        </p:txBody>
      </p:sp>
    </p:spTree>
    <p:extLst>
      <p:ext uri="{BB962C8B-B14F-4D97-AF65-F5344CB8AC3E}">
        <p14:creationId xmlns:p14="http://schemas.microsoft.com/office/powerpoint/2010/main" val="41986221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Kriging</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is the most popular as it provides estimations of expected responses and their variance over the space of random variables in the limit state function by assuming that the true responses of the model and the predicted ones follow a joint Gaussian distribution. </a:t>
            </a:r>
            <a:endParaRPr lang="en-US" dirty="0"/>
          </a:p>
        </p:txBody>
      </p:sp>
      <p:sp>
        <p:nvSpPr>
          <p:cNvPr id="4" name="Slide Number Placeholder 3"/>
          <p:cNvSpPr>
            <a:spLocks noGrp="1"/>
          </p:cNvSpPr>
          <p:nvPr>
            <p:ph type="sldNum" sz="quarter" idx="10"/>
          </p:nvPr>
        </p:nvSpPr>
        <p:spPr/>
        <p:txBody>
          <a:bodyPr/>
          <a:lstStyle/>
          <a:p>
            <a:fld id="{E43AD44A-2E76-40B4-B913-D13D632E7E01}" type="slidenum">
              <a:rPr lang="en-US" smtClean="0"/>
              <a:t>5</a:t>
            </a:fld>
            <a:endParaRPr lang="en-US"/>
          </a:p>
        </p:txBody>
      </p:sp>
    </p:spTree>
    <p:extLst>
      <p:ext uri="{BB962C8B-B14F-4D97-AF65-F5344CB8AC3E}">
        <p14:creationId xmlns:p14="http://schemas.microsoft.com/office/powerpoint/2010/main" val="19463056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Kriging</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is the most popular as it provides estimations of expected responses and their variance over the space of random variables in the limit state function by assuming that the true responses of the model and the predicted ones follow a joint Gaussian distribution. </a:t>
            </a:r>
            <a:endParaRPr lang="en-US" dirty="0"/>
          </a:p>
        </p:txBody>
      </p:sp>
      <p:sp>
        <p:nvSpPr>
          <p:cNvPr id="4" name="Slide Number Placeholder 3"/>
          <p:cNvSpPr>
            <a:spLocks noGrp="1"/>
          </p:cNvSpPr>
          <p:nvPr>
            <p:ph type="sldNum" sz="quarter" idx="10"/>
          </p:nvPr>
        </p:nvSpPr>
        <p:spPr/>
        <p:txBody>
          <a:bodyPr/>
          <a:lstStyle/>
          <a:p>
            <a:fld id="{E43AD44A-2E76-40B4-B913-D13D632E7E01}" type="slidenum">
              <a:rPr lang="en-US" smtClean="0"/>
              <a:t>6</a:t>
            </a:fld>
            <a:endParaRPr lang="en-US"/>
          </a:p>
        </p:txBody>
      </p:sp>
    </p:spTree>
    <p:extLst>
      <p:ext uri="{BB962C8B-B14F-4D97-AF65-F5344CB8AC3E}">
        <p14:creationId xmlns:p14="http://schemas.microsoft.com/office/powerpoint/2010/main" val="7181229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where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𝑓</m:t>
                    </m:r>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𝑥</m:t>
                        </m:r>
                      </m:e>
                    </m:d>
                  </m:oMath>
                </a14:m>
                <a:r>
                  <a:rPr lang="en-US" sz="1200" kern="1200" dirty="0">
                    <a:solidFill>
                      <a:schemeClr val="tx1"/>
                    </a:solidFill>
                    <a:effectLst/>
                    <a:latin typeface="+mn-lt"/>
                    <a:ea typeface="+mn-ea"/>
                    <a:cs typeface="+mn-cs"/>
                  </a:rPr>
                  <a:t> is the basis function and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𝛽</m:t>
                    </m:r>
                  </m:oMath>
                </a14:m>
                <a:r>
                  <a:rPr lang="en-US" sz="1200" kern="1200" dirty="0">
                    <a:solidFill>
                      <a:schemeClr val="tx1"/>
                    </a:solidFill>
                    <a:effectLst/>
                    <a:latin typeface="+mn-lt"/>
                    <a:ea typeface="+mn-ea"/>
                    <a:cs typeface="+mn-cs"/>
                  </a:rPr>
                  <a:t> is the regression coefficient of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𝑓</m:t>
                    </m:r>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𝑥</m:t>
                        </m:r>
                      </m:e>
                    </m:d>
                  </m:oMath>
                </a14:m>
                <a:r>
                  <a:rPr lang="en-US" sz="1200" kern="1200" dirty="0">
                    <a:solidFill>
                      <a:schemeClr val="tx1"/>
                    </a:solidFill>
                    <a:effectLst/>
                    <a:latin typeface="+mn-lt"/>
                    <a:ea typeface="+mn-ea"/>
                    <a:cs typeface="+mn-cs"/>
                  </a:rPr>
                  <a:t>. </a:t>
                </a:r>
                <a14:m>
                  <m:oMath xmlns:m="http://schemas.openxmlformats.org/officeDocument/2006/math">
                    <m:sSup>
                      <m:sSupPr>
                        <m:ctrlPr>
                          <a:rPr lang="en-US" sz="1200" i="1" kern="1200">
                            <a:solidFill>
                              <a:schemeClr val="tx1"/>
                            </a:solidFill>
                            <a:effectLst/>
                            <a:latin typeface="Cambria Math" panose="02040503050406030204" pitchFamily="18" charset="0"/>
                            <a:ea typeface="+mn-ea"/>
                            <a:cs typeface="+mn-cs"/>
                          </a:rPr>
                        </m:ctrlPr>
                      </m:sSupPr>
                      <m:e>
                        <m:r>
                          <a:rPr lang="en-US" sz="1200" i="1" kern="1200">
                            <a:solidFill>
                              <a:schemeClr val="tx1"/>
                            </a:solidFill>
                            <a:effectLst/>
                            <a:latin typeface="Cambria Math" panose="02040503050406030204" pitchFamily="18" charset="0"/>
                            <a:ea typeface="+mn-ea"/>
                            <a:cs typeface="+mn-cs"/>
                          </a:rPr>
                          <m:t>𝛽</m:t>
                        </m:r>
                      </m:e>
                      <m:sup>
                        <m:r>
                          <a:rPr lang="en-US" sz="1200" i="1" kern="1200">
                            <a:solidFill>
                              <a:schemeClr val="tx1"/>
                            </a:solidFill>
                            <a:effectLst/>
                            <a:latin typeface="Cambria Math" panose="02040503050406030204" pitchFamily="18" charset="0"/>
                            <a:ea typeface="+mn-ea"/>
                            <a:cs typeface="+mn-cs"/>
                          </a:rPr>
                          <m:t>𝑇</m:t>
                        </m:r>
                      </m:sup>
                    </m:sSup>
                    <m:r>
                      <a:rPr lang="en-US" sz="1200" i="1" kern="1200">
                        <a:solidFill>
                          <a:schemeClr val="tx1"/>
                        </a:solidFill>
                        <a:effectLst/>
                        <a:latin typeface="Cambria Math" panose="02040503050406030204" pitchFamily="18" charset="0"/>
                        <a:ea typeface="+mn-ea"/>
                        <a:cs typeface="+mn-cs"/>
                      </a:rPr>
                      <m:t>𝑓</m:t>
                    </m:r>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𝑥</m:t>
                        </m:r>
                      </m:e>
                    </m:d>
                  </m:oMath>
                </a14:m>
                <a:r>
                  <a:rPr lang="en-US" sz="1200" kern="1200" dirty="0">
                    <a:solidFill>
                      <a:schemeClr val="tx1"/>
                    </a:solidFill>
                    <a:effectLst/>
                    <a:latin typeface="+mn-lt"/>
                    <a:ea typeface="+mn-ea"/>
                    <a:cs typeface="+mn-cs"/>
                  </a:rPr>
                  <a:t> that represents the mean value of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𝐾</m:t>
                    </m:r>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𝑥</m:t>
                        </m:r>
                      </m:e>
                    </m:d>
                  </m:oMath>
                </a14:m>
                <a:r>
                  <a:rPr lang="en-US" sz="1200" kern="1200" dirty="0">
                    <a:solidFill>
                      <a:schemeClr val="tx1"/>
                    </a:solidFill>
                    <a:effectLst/>
                    <a:latin typeface="+mn-lt"/>
                    <a:ea typeface="+mn-ea"/>
                    <a:cs typeface="+mn-cs"/>
                  </a:rPr>
                  <a:t> is often assumed to have ordinary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𝛽</m:t>
                        </m:r>
                      </m:e>
                      <m:sub>
                        <m:r>
                          <a:rPr lang="en-US" sz="1200" i="1" kern="1200">
                            <a:solidFill>
                              <a:schemeClr val="tx1"/>
                            </a:solidFill>
                            <a:effectLst/>
                            <a:latin typeface="Cambria Math" panose="02040503050406030204" pitchFamily="18" charset="0"/>
                            <a:ea typeface="+mn-ea"/>
                            <a:cs typeface="+mn-cs"/>
                          </a:rPr>
                          <m:t>0</m:t>
                        </m:r>
                      </m:sub>
                    </m:sSub>
                  </m:oMath>
                </a14:m>
                <a:r>
                  <a:rPr lang="en-US" sz="1200" kern="1200" dirty="0">
                    <a:solidFill>
                      <a:schemeClr val="tx1"/>
                    </a:solidFill>
                    <a:effectLst/>
                    <a:latin typeface="+mn-lt"/>
                    <a:ea typeface="+mn-ea"/>
                    <a:cs typeface="+mn-cs"/>
                  </a:rPr>
                  <a:t>), linear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𝛽</m:t>
                        </m:r>
                      </m:e>
                      <m:sub>
                        <m:r>
                          <a:rPr lang="en-US" sz="1200" i="1" kern="1200">
                            <a:solidFill>
                              <a:schemeClr val="tx1"/>
                            </a:solidFill>
                            <a:effectLst/>
                            <a:latin typeface="Cambria Math" panose="02040503050406030204" pitchFamily="18" charset="0"/>
                            <a:ea typeface="+mn-ea"/>
                            <a:cs typeface="+mn-cs"/>
                          </a:rPr>
                          <m:t>0</m:t>
                        </m:r>
                      </m:sub>
                    </m:sSub>
                  </m:oMath>
                </a14:m>
                <a:r>
                  <a:rPr lang="en-US" sz="1200" kern="1200" dirty="0">
                    <a:solidFill>
                      <a:schemeClr val="tx1"/>
                    </a:solidFill>
                    <a:effectLst/>
                    <a:latin typeface="+mn-lt"/>
                    <a:ea typeface="+mn-ea"/>
                    <a:cs typeface="+mn-cs"/>
                  </a:rPr>
                  <a:t>+</a:t>
                </a:r>
                <a14:m>
                  <m:oMath xmlns:m="http://schemas.openxmlformats.org/officeDocument/2006/math">
                    <m:nary>
                      <m:naryPr>
                        <m:chr m:val="∑"/>
                        <m:limLoc m:val="undOvr"/>
                        <m:ctrlPr>
                          <a:rPr lang="en-US" sz="1200" i="1" kern="1200">
                            <a:solidFill>
                              <a:schemeClr val="tx1"/>
                            </a:solidFill>
                            <a:effectLst/>
                            <a:latin typeface="Cambria Math" panose="02040503050406030204" pitchFamily="18" charset="0"/>
                            <a:ea typeface="+mn-ea"/>
                            <a:cs typeface="+mn-cs"/>
                          </a:rPr>
                        </m:ctrlPr>
                      </m:naryPr>
                      <m:sub>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=1</m:t>
                        </m:r>
                      </m:sub>
                      <m:sup>
                        <m:r>
                          <a:rPr lang="en-US" sz="1200" i="1" kern="1200">
                            <a:solidFill>
                              <a:schemeClr val="tx1"/>
                            </a:solidFill>
                            <a:effectLst/>
                            <a:latin typeface="Cambria Math" panose="02040503050406030204" pitchFamily="18" charset="0"/>
                            <a:ea typeface="+mn-ea"/>
                            <a:cs typeface="+mn-cs"/>
                          </a:rPr>
                          <m:t>𝑁</m:t>
                        </m:r>
                      </m:sup>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𝛽</m:t>
                            </m:r>
                          </m:e>
                          <m:sub>
                            <m:r>
                              <a:rPr lang="en-US" sz="1200" i="1" kern="1200">
                                <a:solidFill>
                                  <a:schemeClr val="tx1"/>
                                </a:solidFill>
                                <a:effectLst/>
                                <a:latin typeface="Cambria Math" panose="02040503050406030204" pitchFamily="18" charset="0"/>
                                <a:ea typeface="+mn-ea"/>
                                <a:cs typeface="+mn-cs"/>
                              </a:rPr>
                              <m:t>𝑖</m:t>
                            </m:r>
                          </m:sub>
                        </m:sSub>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𝑖</m:t>
                            </m:r>
                          </m:sub>
                        </m:sSub>
                      </m:e>
                    </m:nary>
                  </m:oMath>
                </a14:m>
                <a:r>
                  <a:rPr lang="en-US" sz="1200" kern="1200" dirty="0">
                    <a:solidFill>
                      <a:schemeClr val="tx1"/>
                    </a:solidFill>
                    <a:effectLst/>
                    <a:latin typeface="+mn-lt"/>
                    <a:ea typeface="+mn-ea"/>
                    <a:cs typeface="+mn-cs"/>
                  </a:rPr>
                  <a:t>) or quadratic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𝛽</m:t>
                        </m:r>
                      </m:e>
                      <m:sub>
                        <m:r>
                          <a:rPr lang="en-US" sz="1200" i="1" kern="1200">
                            <a:solidFill>
                              <a:schemeClr val="tx1"/>
                            </a:solidFill>
                            <a:effectLst/>
                            <a:latin typeface="Cambria Math" panose="02040503050406030204" pitchFamily="18" charset="0"/>
                            <a:ea typeface="+mn-ea"/>
                            <a:cs typeface="+mn-cs"/>
                          </a:rPr>
                          <m:t>0</m:t>
                        </m:r>
                      </m:sub>
                    </m:sSub>
                  </m:oMath>
                </a14:m>
                <a:r>
                  <a:rPr lang="en-US" sz="1200" kern="1200" dirty="0">
                    <a:solidFill>
                      <a:schemeClr val="tx1"/>
                    </a:solidFill>
                    <a:effectLst/>
                    <a:latin typeface="+mn-lt"/>
                    <a:ea typeface="+mn-ea"/>
                    <a:cs typeface="+mn-cs"/>
                  </a:rPr>
                  <a:t>+</a:t>
                </a:r>
                <a14:m>
                  <m:oMath xmlns:m="http://schemas.openxmlformats.org/officeDocument/2006/math">
                    <m:nary>
                      <m:naryPr>
                        <m:chr m:val="∑"/>
                        <m:limLoc m:val="undOvr"/>
                        <m:ctrlPr>
                          <a:rPr lang="en-US" sz="1200" i="1" kern="1200">
                            <a:solidFill>
                              <a:schemeClr val="tx1"/>
                            </a:solidFill>
                            <a:effectLst/>
                            <a:latin typeface="Cambria Math" panose="02040503050406030204" pitchFamily="18" charset="0"/>
                            <a:ea typeface="+mn-ea"/>
                            <a:cs typeface="+mn-cs"/>
                          </a:rPr>
                        </m:ctrlPr>
                      </m:naryPr>
                      <m:sub>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=1</m:t>
                        </m:r>
                      </m:sub>
                      <m:sup>
                        <m:r>
                          <a:rPr lang="en-US" sz="1200" i="1" kern="1200">
                            <a:solidFill>
                              <a:schemeClr val="tx1"/>
                            </a:solidFill>
                            <a:effectLst/>
                            <a:latin typeface="Cambria Math" panose="02040503050406030204" pitchFamily="18" charset="0"/>
                            <a:ea typeface="+mn-ea"/>
                            <a:cs typeface="+mn-cs"/>
                          </a:rPr>
                          <m:t>𝑁</m:t>
                        </m:r>
                      </m:sup>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𝛽</m:t>
                            </m:r>
                          </m:e>
                          <m:sub>
                            <m:r>
                              <a:rPr lang="en-US" sz="1200" i="1" kern="1200">
                                <a:solidFill>
                                  <a:schemeClr val="tx1"/>
                                </a:solidFill>
                                <a:effectLst/>
                                <a:latin typeface="Cambria Math" panose="02040503050406030204" pitchFamily="18" charset="0"/>
                                <a:ea typeface="+mn-ea"/>
                                <a:cs typeface="+mn-cs"/>
                              </a:rPr>
                              <m:t>𝑖</m:t>
                            </m:r>
                          </m:sub>
                        </m:sSub>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𝑖</m:t>
                            </m:r>
                          </m:sub>
                        </m:sSub>
                      </m:e>
                    </m:nary>
                  </m:oMath>
                </a14:m>
                <a:r>
                  <a:rPr lang="en-US" sz="1200" kern="1200" dirty="0">
                    <a:solidFill>
                      <a:schemeClr val="tx1"/>
                    </a:solidFill>
                    <a:effectLst/>
                    <a:latin typeface="+mn-lt"/>
                    <a:ea typeface="+mn-ea"/>
                    <a:cs typeface="+mn-cs"/>
                  </a:rPr>
                  <a:t>+</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𝛽</m:t>
                        </m:r>
                      </m:e>
                      <m:sub>
                        <m:r>
                          <a:rPr lang="en-US" sz="1200" i="1" kern="1200">
                            <a:solidFill>
                              <a:schemeClr val="tx1"/>
                            </a:solidFill>
                            <a:effectLst/>
                            <a:latin typeface="Cambria Math" panose="02040503050406030204" pitchFamily="18" charset="0"/>
                            <a:ea typeface="+mn-ea"/>
                            <a:cs typeface="+mn-cs"/>
                          </a:rPr>
                          <m:t>0</m:t>
                        </m:r>
                      </m:sub>
                    </m:sSub>
                  </m:oMath>
                </a14:m>
                <a:r>
                  <a:rPr lang="en-US" sz="1200" kern="1200" dirty="0">
                    <a:solidFill>
                      <a:schemeClr val="tx1"/>
                    </a:solidFill>
                    <a:effectLst/>
                    <a:latin typeface="+mn-lt"/>
                    <a:ea typeface="+mn-ea"/>
                    <a:cs typeface="+mn-cs"/>
                  </a:rPr>
                  <a:t>+</a:t>
                </a:r>
                <a14:m>
                  <m:oMath xmlns:m="http://schemas.openxmlformats.org/officeDocument/2006/math">
                    <m:nary>
                      <m:naryPr>
                        <m:chr m:val="∑"/>
                        <m:limLoc m:val="undOvr"/>
                        <m:ctrlPr>
                          <a:rPr lang="en-US" sz="1200" i="1" kern="1200">
                            <a:solidFill>
                              <a:schemeClr val="tx1"/>
                            </a:solidFill>
                            <a:effectLst/>
                            <a:latin typeface="Cambria Math" panose="02040503050406030204" pitchFamily="18" charset="0"/>
                            <a:ea typeface="+mn-ea"/>
                            <a:cs typeface="+mn-cs"/>
                          </a:rPr>
                        </m:ctrlPr>
                      </m:naryPr>
                      <m:sub>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=1</m:t>
                        </m:r>
                      </m:sub>
                      <m:sup>
                        <m:r>
                          <a:rPr lang="en-US" sz="1200" i="1" kern="1200">
                            <a:solidFill>
                              <a:schemeClr val="tx1"/>
                            </a:solidFill>
                            <a:effectLst/>
                            <a:latin typeface="Cambria Math" panose="02040503050406030204" pitchFamily="18" charset="0"/>
                            <a:ea typeface="+mn-ea"/>
                            <a:cs typeface="+mn-cs"/>
                          </a:rPr>
                          <m:t>𝑁</m:t>
                        </m:r>
                      </m:sup>
                      <m:e>
                        <m:nary>
                          <m:naryPr>
                            <m:chr m:val="∑"/>
                            <m:limLoc m:val="undOvr"/>
                            <m:ctrlPr>
                              <a:rPr lang="en-US" sz="1200" i="1" kern="1200">
                                <a:solidFill>
                                  <a:schemeClr val="tx1"/>
                                </a:solidFill>
                                <a:effectLst/>
                                <a:latin typeface="Cambria Math" panose="02040503050406030204" pitchFamily="18" charset="0"/>
                                <a:ea typeface="+mn-ea"/>
                                <a:cs typeface="+mn-cs"/>
                              </a:rPr>
                            </m:ctrlPr>
                          </m:naryPr>
                          <m:sub>
                            <m:r>
                              <a:rPr lang="en-US" sz="1200" i="1" kern="1200">
                                <a:solidFill>
                                  <a:schemeClr val="tx1"/>
                                </a:solidFill>
                                <a:effectLst/>
                                <a:latin typeface="Cambria Math" panose="02040503050406030204" pitchFamily="18" charset="0"/>
                                <a:ea typeface="+mn-ea"/>
                                <a:cs typeface="+mn-cs"/>
                              </a:rPr>
                              <m:t>𝑗</m:t>
                            </m:r>
                            <m:r>
                              <a:rPr lang="en-US" sz="1200" i="1" kern="1200">
                                <a:solidFill>
                                  <a:schemeClr val="tx1"/>
                                </a:solidFill>
                                <a:effectLst/>
                                <a:latin typeface="Cambria Math" panose="02040503050406030204" pitchFamily="18" charset="0"/>
                                <a:ea typeface="+mn-ea"/>
                                <a:cs typeface="+mn-cs"/>
                              </a:rPr>
                              <m:t>=1</m:t>
                            </m:r>
                          </m:sub>
                          <m:sup>
                            <m:r>
                              <a:rPr lang="en-US" sz="1200" i="1" kern="1200">
                                <a:solidFill>
                                  <a:schemeClr val="tx1"/>
                                </a:solidFill>
                                <a:effectLst/>
                                <a:latin typeface="Cambria Math" panose="02040503050406030204" pitchFamily="18" charset="0"/>
                                <a:ea typeface="+mn-ea"/>
                                <a:cs typeface="+mn-cs"/>
                              </a:rPr>
                              <m:t>𝑁</m:t>
                            </m:r>
                          </m:sup>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𝛽</m:t>
                                </m:r>
                              </m:e>
                              <m:sub>
                                <m:r>
                                  <a:rPr lang="en-US" sz="1200" i="1" kern="1200">
                                    <a:solidFill>
                                      <a:schemeClr val="tx1"/>
                                    </a:solidFill>
                                    <a:effectLst/>
                                    <a:latin typeface="Cambria Math" panose="02040503050406030204" pitchFamily="18" charset="0"/>
                                    <a:ea typeface="+mn-ea"/>
                                    <a:cs typeface="+mn-cs"/>
                                  </a:rPr>
                                  <m:t>𝑖𝑗</m:t>
                                </m:r>
                              </m:sub>
                            </m:sSub>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𝑖</m:t>
                                </m:r>
                              </m:sub>
                            </m:sSub>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𝑗</m:t>
                                </m:r>
                              </m:sub>
                            </m:sSub>
                          </m:e>
                        </m:nary>
                      </m:e>
                    </m:nary>
                  </m:oMath>
                </a14:m>
                <a:r>
                  <a:rPr lang="en-US" sz="1200" kern="1200" dirty="0">
                    <a:solidFill>
                      <a:schemeClr val="tx1"/>
                    </a:solidFill>
                    <a:effectLst/>
                    <a:latin typeface="+mn-lt"/>
                    <a:ea typeface="+mn-ea"/>
                    <a:cs typeface="+mn-cs"/>
                  </a:rPr>
                  <a:t>) forms,  where </a:t>
                </a:r>
                <a:r>
                  <a:rPr lang="en-US" sz="1200" i="1" kern="1200" dirty="0">
                    <a:solidFill>
                      <a:schemeClr val="tx1"/>
                    </a:solidFill>
                    <a:effectLst/>
                    <a:latin typeface="+mn-lt"/>
                    <a:ea typeface="+mn-ea"/>
                    <a:cs typeface="+mn-cs"/>
                  </a:rPr>
                  <a:t>N </a:t>
                </a:r>
                <a:r>
                  <a:rPr lang="en-US" sz="1200" kern="1200" dirty="0">
                    <a:solidFill>
                      <a:schemeClr val="tx1"/>
                    </a:solidFill>
                    <a:effectLst/>
                    <a:latin typeface="+mn-lt"/>
                    <a:ea typeface="+mn-ea"/>
                    <a:cs typeface="+mn-cs"/>
                  </a:rPr>
                  <a:t>is the dimension of the random input vector </a:t>
                </a:r>
                <a:r>
                  <a:rPr lang="en-US" sz="1200" i="1" kern="1200" dirty="0">
                    <a:solidFill>
                      <a:schemeClr val="tx1"/>
                    </a:solidFill>
                    <a:effectLst/>
                    <a:latin typeface="+mn-lt"/>
                    <a:ea typeface="+mn-ea"/>
                    <a:cs typeface="+mn-cs"/>
                  </a:rPr>
                  <a:t>x</a:t>
                </a:r>
                <a:r>
                  <a:rPr lang="en-US" sz="1200" kern="1200" dirty="0">
                    <a:solidFill>
                      <a:schemeClr val="tx1"/>
                    </a:solidFill>
                    <a:effectLst/>
                    <a:latin typeface="+mn-lt"/>
                    <a:ea typeface="+mn-ea"/>
                    <a:cs typeface="+mn-cs"/>
                  </a:rPr>
                  <a:t>. </a:t>
                </a:r>
              </a:p>
              <a:p>
                <a14:m>
                  <m:oMath xmlns:m="http://schemas.openxmlformats.org/officeDocument/2006/math">
                    <m:r>
                      <a:rPr lang="en-US" sz="1200" i="1" kern="1200" smtClean="0">
                        <a:solidFill>
                          <a:schemeClr val="tx1"/>
                        </a:solidFill>
                        <a:effectLst/>
                        <a:latin typeface="Cambria Math" panose="02040503050406030204" pitchFamily="18" charset="0"/>
                        <a:ea typeface="+mn-ea"/>
                        <a:cs typeface="+mn-cs"/>
                      </a:rPr>
                      <m:t>𝑍</m:t>
                    </m:r>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𝑥</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𝑤</m:t>
                        </m:r>
                      </m:e>
                    </m:d>
                  </m:oMath>
                </a14:m>
                <a:r>
                  <a:rPr lang="en-US" sz="1200" kern="1200" dirty="0">
                    <a:solidFill>
                      <a:schemeClr val="tx1"/>
                    </a:solidFill>
                    <a:effectLst/>
                    <a:latin typeface="+mn-lt"/>
                    <a:ea typeface="+mn-ea"/>
                    <a:cs typeface="+mn-cs"/>
                  </a:rPr>
                  <a:t>  is a stationary normal Gaussian process with zero mean.</a:t>
                </a:r>
                <a:endParaRPr lang="en-US" dirty="0"/>
              </a:p>
            </p:txBody>
          </p:sp>
        </mc:Choice>
        <mc:Fallback xmlns="">
          <p:sp>
            <p:nvSpPr>
              <p:cNvPr id="3" name="Notes Placeholder 2"/>
              <p:cNvSpPr>
                <a:spLocks noGrp="1"/>
              </p:cNvSpPr>
              <p:nvPr>
                <p:ph type="body" idx="1"/>
              </p:nvPr>
            </p:nvSpPr>
            <p:spPr/>
            <p:txBody>
              <a:bodyPr/>
              <a:lstStyle/>
              <a:p>
                <a:r>
                  <a:rPr lang="en-US" dirty="0" smtClean="0"/>
                  <a:t>k is the tolerance factor,</a:t>
                </a:r>
                <a:r>
                  <a:rPr lang="en-US" baseline="0" dirty="0" smtClean="0"/>
                  <a:t> </a:t>
                </a:r>
                <a:r>
                  <a:rPr lang="en-US" sz="1200" i="0" kern="1200" smtClean="0">
                    <a:solidFill>
                      <a:schemeClr val="tx1"/>
                    </a:solidFill>
                    <a:effectLst/>
                    <a:latin typeface="+mn-lt"/>
                    <a:ea typeface="+mn-ea"/>
                    <a:cs typeface="+mn-cs"/>
                  </a:rPr>
                  <a:t>1−𝛾</a:t>
                </a:r>
                <a:r>
                  <a:rPr lang="en-US" sz="1200" kern="1200" dirty="0">
                    <a:solidFill>
                      <a:schemeClr val="tx1"/>
                    </a:solidFill>
                    <a:effectLst/>
                    <a:latin typeface="+mn-lt"/>
                    <a:ea typeface="+mn-ea"/>
                    <a:cs typeface="+mn-cs"/>
                  </a:rPr>
                  <a:t> quantile of a non-central </a:t>
                </a:r>
                <a:r>
                  <a:rPr lang="en-US" sz="1200" i="0" kern="1200">
                    <a:solidFill>
                      <a:schemeClr val="tx1"/>
                    </a:solidFill>
                    <a:effectLst/>
                    <a:latin typeface="+mn-lt"/>
                    <a:ea typeface="+mn-ea"/>
                    <a:cs typeface="+mn-cs"/>
                  </a:rPr>
                  <a:t>𝑡</a:t>
                </a:r>
                <a:r>
                  <a:rPr lang="en-US" sz="1200" kern="1200" dirty="0">
                    <a:solidFill>
                      <a:schemeClr val="tx1"/>
                    </a:solidFill>
                    <a:effectLst/>
                    <a:latin typeface="+mn-lt"/>
                    <a:ea typeface="+mn-ea"/>
                    <a:cs typeface="+mn-cs"/>
                  </a:rPr>
                  <a:t> distribution with degrees of freedom of </a:t>
                </a:r>
                <a:r>
                  <a:rPr lang="en-US" sz="1200" i="0" kern="1200">
                    <a:solidFill>
                      <a:schemeClr val="tx1"/>
                    </a:solidFill>
                    <a:effectLst/>
                    <a:latin typeface="+mn-lt"/>
                    <a:ea typeface="+mn-ea"/>
                    <a:cs typeface="+mn-cs"/>
                  </a:rPr>
                  <a:t>𝑛−1</a:t>
                </a:r>
                <a:r>
                  <a:rPr lang="en-US" sz="1200" kern="1200" dirty="0">
                    <a:solidFill>
                      <a:schemeClr val="tx1"/>
                    </a:solidFill>
                    <a:effectLst/>
                    <a:latin typeface="+mn-lt"/>
                    <a:ea typeface="+mn-ea"/>
                    <a:cs typeface="+mn-cs"/>
                  </a:rPr>
                  <a:t> and the non-centrality parameter </a:t>
                </a:r>
                <a:r>
                  <a:rPr lang="en-US" sz="1200" i="0" kern="1200">
                    <a:solidFill>
                      <a:schemeClr val="tx1"/>
                    </a:solidFill>
                    <a:effectLst/>
                    <a:latin typeface="+mn-lt"/>
                    <a:ea typeface="+mn-ea"/>
                    <a:cs typeface="+mn-cs"/>
                  </a:rPr>
                  <a:t>𝛿</a:t>
                </a:r>
                <a:r>
                  <a:rPr lang="en-US" sz="1200" kern="1200" dirty="0">
                    <a:solidFill>
                      <a:schemeClr val="tx1"/>
                    </a:solidFill>
                    <a:effectLst/>
                    <a:latin typeface="+mn-lt"/>
                    <a:ea typeface="+mn-ea"/>
                    <a:cs typeface="+mn-cs"/>
                  </a:rPr>
                  <a:t>, and </a:t>
                </a:r>
                <a:r>
                  <a:rPr lang="en-US" sz="1200" i="0" kern="1200">
                    <a:solidFill>
                      <a:schemeClr val="tx1"/>
                    </a:solidFill>
                    <a:effectLst/>
                    <a:latin typeface="+mn-lt"/>
                    <a:ea typeface="+mn-ea"/>
                    <a:cs typeface="+mn-cs"/>
                  </a:rPr>
                  <a:t>𝑧_𝛽</a:t>
                </a:r>
                <a:r>
                  <a:rPr lang="en-US" sz="1200" kern="1200" dirty="0">
                    <a:solidFill>
                      <a:schemeClr val="tx1"/>
                    </a:solidFill>
                    <a:effectLst/>
                    <a:latin typeface="+mn-lt"/>
                    <a:ea typeface="+mn-ea"/>
                    <a:cs typeface="+mn-cs"/>
                  </a:rPr>
                  <a:t> denotes the </a:t>
                </a:r>
                <a:r>
                  <a:rPr lang="en-US" sz="1200" i="0" kern="1200">
                    <a:solidFill>
                      <a:schemeClr val="tx1"/>
                    </a:solidFill>
                    <a:effectLst/>
                    <a:latin typeface="+mn-lt"/>
                    <a:ea typeface="+mn-ea"/>
                    <a:cs typeface="+mn-cs"/>
                  </a:rPr>
                  <a:t>𝛽</a:t>
                </a:r>
                <a:r>
                  <a:rPr lang="en-US" sz="1200" kern="1200" dirty="0">
                    <a:solidFill>
                      <a:schemeClr val="tx1"/>
                    </a:solidFill>
                    <a:effectLst/>
                    <a:latin typeface="+mn-lt"/>
                    <a:ea typeface="+mn-ea"/>
                    <a:cs typeface="+mn-cs"/>
                  </a:rPr>
                  <a:t> quantile of standard normal distribution</a:t>
                </a:r>
                <a:endParaRPr lang="en-US" dirty="0"/>
              </a:p>
            </p:txBody>
          </p:sp>
        </mc:Fallback>
      </mc:AlternateContent>
      <p:sp>
        <p:nvSpPr>
          <p:cNvPr id="4" name="Slide Number Placeholder 3"/>
          <p:cNvSpPr>
            <a:spLocks noGrp="1"/>
          </p:cNvSpPr>
          <p:nvPr>
            <p:ph type="sldNum" sz="quarter" idx="10"/>
          </p:nvPr>
        </p:nvSpPr>
        <p:spPr/>
        <p:txBody>
          <a:bodyPr/>
          <a:lstStyle/>
          <a:p>
            <a:fld id="{E43AD44A-2E76-40B4-B913-D13D632E7E01}" type="slidenum">
              <a:rPr lang="en-US" smtClean="0"/>
              <a:t>7</a:t>
            </a:fld>
            <a:endParaRPr lang="en-US"/>
          </a:p>
        </p:txBody>
      </p:sp>
    </p:spTree>
    <p:extLst>
      <p:ext uri="{BB962C8B-B14F-4D97-AF65-F5344CB8AC3E}">
        <p14:creationId xmlns:p14="http://schemas.microsoft.com/office/powerpoint/2010/main" val="23437886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where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𝑓</m:t>
                    </m:r>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𝑥</m:t>
                        </m:r>
                      </m:e>
                    </m:d>
                  </m:oMath>
                </a14:m>
                <a:r>
                  <a:rPr lang="en-US" sz="1200" kern="1200" dirty="0">
                    <a:solidFill>
                      <a:schemeClr val="tx1"/>
                    </a:solidFill>
                    <a:effectLst/>
                    <a:latin typeface="+mn-lt"/>
                    <a:ea typeface="+mn-ea"/>
                    <a:cs typeface="+mn-cs"/>
                  </a:rPr>
                  <a:t> is the basis function and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𝛽</m:t>
                    </m:r>
                  </m:oMath>
                </a14:m>
                <a:r>
                  <a:rPr lang="en-US" sz="1200" kern="1200" dirty="0">
                    <a:solidFill>
                      <a:schemeClr val="tx1"/>
                    </a:solidFill>
                    <a:effectLst/>
                    <a:latin typeface="+mn-lt"/>
                    <a:ea typeface="+mn-ea"/>
                    <a:cs typeface="+mn-cs"/>
                  </a:rPr>
                  <a:t> is the regression coefficient of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𝑓</m:t>
                    </m:r>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𝑥</m:t>
                        </m:r>
                      </m:e>
                    </m:d>
                  </m:oMath>
                </a14:m>
                <a:r>
                  <a:rPr lang="en-US" sz="1200" kern="1200" dirty="0">
                    <a:solidFill>
                      <a:schemeClr val="tx1"/>
                    </a:solidFill>
                    <a:effectLst/>
                    <a:latin typeface="+mn-lt"/>
                    <a:ea typeface="+mn-ea"/>
                    <a:cs typeface="+mn-cs"/>
                  </a:rPr>
                  <a:t>. </a:t>
                </a:r>
                <a14:m>
                  <m:oMath xmlns:m="http://schemas.openxmlformats.org/officeDocument/2006/math">
                    <m:sSup>
                      <m:sSupPr>
                        <m:ctrlPr>
                          <a:rPr lang="en-US" sz="1200" i="1" kern="1200">
                            <a:solidFill>
                              <a:schemeClr val="tx1"/>
                            </a:solidFill>
                            <a:effectLst/>
                            <a:latin typeface="Cambria Math" panose="02040503050406030204" pitchFamily="18" charset="0"/>
                            <a:ea typeface="+mn-ea"/>
                            <a:cs typeface="+mn-cs"/>
                          </a:rPr>
                        </m:ctrlPr>
                      </m:sSupPr>
                      <m:e>
                        <m:r>
                          <a:rPr lang="en-US" sz="1200" i="1" kern="1200">
                            <a:solidFill>
                              <a:schemeClr val="tx1"/>
                            </a:solidFill>
                            <a:effectLst/>
                            <a:latin typeface="Cambria Math" panose="02040503050406030204" pitchFamily="18" charset="0"/>
                            <a:ea typeface="+mn-ea"/>
                            <a:cs typeface="+mn-cs"/>
                          </a:rPr>
                          <m:t>𝛽</m:t>
                        </m:r>
                      </m:e>
                      <m:sup>
                        <m:r>
                          <a:rPr lang="en-US" sz="1200" i="1" kern="1200">
                            <a:solidFill>
                              <a:schemeClr val="tx1"/>
                            </a:solidFill>
                            <a:effectLst/>
                            <a:latin typeface="Cambria Math" panose="02040503050406030204" pitchFamily="18" charset="0"/>
                            <a:ea typeface="+mn-ea"/>
                            <a:cs typeface="+mn-cs"/>
                          </a:rPr>
                          <m:t>𝑇</m:t>
                        </m:r>
                      </m:sup>
                    </m:sSup>
                    <m:r>
                      <a:rPr lang="en-US" sz="1200" i="1" kern="1200">
                        <a:solidFill>
                          <a:schemeClr val="tx1"/>
                        </a:solidFill>
                        <a:effectLst/>
                        <a:latin typeface="Cambria Math" panose="02040503050406030204" pitchFamily="18" charset="0"/>
                        <a:ea typeface="+mn-ea"/>
                        <a:cs typeface="+mn-cs"/>
                      </a:rPr>
                      <m:t>𝑓</m:t>
                    </m:r>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𝑥</m:t>
                        </m:r>
                      </m:e>
                    </m:d>
                  </m:oMath>
                </a14:m>
                <a:r>
                  <a:rPr lang="en-US" sz="1200" kern="1200" dirty="0">
                    <a:solidFill>
                      <a:schemeClr val="tx1"/>
                    </a:solidFill>
                    <a:effectLst/>
                    <a:latin typeface="+mn-lt"/>
                    <a:ea typeface="+mn-ea"/>
                    <a:cs typeface="+mn-cs"/>
                  </a:rPr>
                  <a:t> that represents the mean value of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𝐾</m:t>
                    </m:r>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𝑥</m:t>
                        </m:r>
                      </m:e>
                    </m:d>
                  </m:oMath>
                </a14:m>
                <a:r>
                  <a:rPr lang="en-US" sz="1200" kern="1200" dirty="0">
                    <a:solidFill>
                      <a:schemeClr val="tx1"/>
                    </a:solidFill>
                    <a:effectLst/>
                    <a:latin typeface="+mn-lt"/>
                    <a:ea typeface="+mn-ea"/>
                    <a:cs typeface="+mn-cs"/>
                  </a:rPr>
                  <a:t> is often assumed to have ordinary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𝛽</m:t>
                        </m:r>
                      </m:e>
                      <m:sub>
                        <m:r>
                          <a:rPr lang="en-US" sz="1200" i="1" kern="1200">
                            <a:solidFill>
                              <a:schemeClr val="tx1"/>
                            </a:solidFill>
                            <a:effectLst/>
                            <a:latin typeface="Cambria Math" panose="02040503050406030204" pitchFamily="18" charset="0"/>
                            <a:ea typeface="+mn-ea"/>
                            <a:cs typeface="+mn-cs"/>
                          </a:rPr>
                          <m:t>0</m:t>
                        </m:r>
                      </m:sub>
                    </m:sSub>
                  </m:oMath>
                </a14:m>
                <a:r>
                  <a:rPr lang="en-US" sz="1200" kern="1200" dirty="0">
                    <a:solidFill>
                      <a:schemeClr val="tx1"/>
                    </a:solidFill>
                    <a:effectLst/>
                    <a:latin typeface="+mn-lt"/>
                    <a:ea typeface="+mn-ea"/>
                    <a:cs typeface="+mn-cs"/>
                  </a:rPr>
                  <a:t>), linear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𝛽</m:t>
                        </m:r>
                      </m:e>
                      <m:sub>
                        <m:r>
                          <a:rPr lang="en-US" sz="1200" i="1" kern="1200">
                            <a:solidFill>
                              <a:schemeClr val="tx1"/>
                            </a:solidFill>
                            <a:effectLst/>
                            <a:latin typeface="Cambria Math" panose="02040503050406030204" pitchFamily="18" charset="0"/>
                            <a:ea typeface="+mn-ea"/>
                            <a:cs typeface="+mn-cs"/>
                          </a:rPr>
                          <m:t>0</m:t>
                        </m:r>
                      </m:sub>
                    </m:sSub>
                  </m:oMath>
                </a14:m>
                <a:r>
                  <a:rPr lang="en-US" sz="1200" kern="1200" dirty="0">
                    <a:solidFill>
                      <a:schemeClr val="tx1"/>
                    </a:solidFill>
                    <a:effectLst/>
                    <a:latin typeface="+mn-lt"/>
                    <a:ea typeface="+mn-ea"/>
                    <a:cs typeface="+mn-cs"/>
                  </a:rPr>
                  <a:t>+</a:t>
                </a:r>
                <a14:m>
                  <m:oMath xmlns:m="http://schemas.openxmlformats.org/officeDocument/2006/math">
                    <m:nary>
                      <m:naryPr>
                        <m:chr m:val="∑"/>
                        <m:limLoc m:val="undOvr"/>
                        <m:ctrlPr>
                          <a:rPr lang="en-US" sz="1200" i="1" kern="1200">
                            <a:solidFill>
                              <a:schemeClr val="tx1"/>
                            </a:solidFill>
                            <a:effectLst/>
                            <a:latin typeface="Cambria Math" panose="02040503050406030204" pitchFamily="18" charset="0"/>
                            <a:ea typeface="+mn-ea"/>
                            <a:cs typeface="+mn-cs"/>
                          </a:rPr>
                        </m:ctrlPr>
                      </m:naryPr>
                      <m:sub>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=1</m:t>
                        </m:r>
                      </m:sub>
                      <m:sup>
                        <m:r>
                          <a:rPr lang="en-US" sz="1200" i="1" kern="1200">
                            <a:solidFill>
                              <a:schemeClr val="tx1"/>
                            </a:solidFill>
                            <a:effectLst/>
                            <a:latin typeface="Cambria Math" panose="02040503050406030204" pitchFamily="18" charset="0"/>
                            <a:ea typeface="+mn-ea"/>
                            <a:cs typeface="+mn-cs"/>
                          </a:rPr>
                          <m:t>𝑁</m:t>
                        </m:r>
                      </m:sup>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𝛽</m:t>
                            </m:r>
                          </m:e>
                          <m:sub>
                            <m:r>
                              <a:rPr lang="en-US" sz="1200" i="1" kern="1200">
                                <a:solidFill>
                                  <a:schemeClr val="tx1"/>
                                </a:solidFill>
                                <a:effectLst/>
                                <a:latin typeface="Cambria Math" panose="02040503050406030204" pitchFamily="18" charset="0"/>
                                <a:ea typeface="+mn-ea"/>
                                <a:cs typeface="+mn-cs"/>
                              </a:rPr>
                              <m:t>𝑖</m:t>
                            </m:r>
                          </m:sub>
                        </m:sSub>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𝑖</m:t>
                            </m:r>
                          </m:sub>
                        </m:sSub>
                      </m:e>
                    </m:nary>
                  </m:oMath>
                </a14:m>
                <a:r>
                  <a:rPr lang="en-US" sz="1200" kern="1200" dirty="0">
                    <a:solidFill>
                      <a:schemeClr val="tx1"/>
                    </a:solidFill>
                    <a:effectLst/>
                    <a:latin typeface="+mn-lt"/>
                    <a:ea typeface="+mn-ea"/>
                    <a:cs typeface="+mn-cs"/>
                  </a:rPr>
                  <a:t>) or quadratic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𝛽</m:t>
                        </m:r>
                      </m:e>
                      <m:sub>
                        <m:r>
                          <a:rPr lang="en-US" sz="1200" i="1" kern="1200">
                            <a:solidFill>
                              <a:schemeClr val="tx1"/>
                            </a:solidFill>
                            <a:effectLst/>
                            <a:latin typeface="Cambria Math" panose="02040503050406030204" pitchFamily="18" charset="0"/>
                            <a:ea typeface="+mn-ea"/>
                            <a:cs typeface="+mn-cs"/>
                          </a:rPr>
                          <m:t>0</m:t>
                        </m:r>
                      </m:sub>
                    </m:sSub>
                  </m:oMath>
                </a14:m>
                <a:r>
                  <a:rPr lang="en-US" sz="1200" kern="1200" dirty="0">
                    <a:solidFill>
                      <a:schemeClr val="tx1"/>
                    </a:solidFill>
                    <a:effectLst/>
                    <a:latin typeface="+mn-lt"/>
                    <a:ea typeface="+mn-ea"/>
                    <a:cs typeface="+mn-cs"/>
                  </a:rPr>
                  <a:t>+</a:t>
                </a:r>
                <a14:m>
                  <m:oMath xmlns:m="http://schemas.openxmlformats.org/officeDocument/2006/math">
                    <m:nary>
                      <m:naryPr>
                        <m:chr m:val="∑"/>
                        <m:limLoc m:val="undOvr"/>
                        <m:ctrlPr>
                          <a:rPr lang="en-US" sz="1200" i="1" kern="1200">
                            <a:solidFill>
                              <a:schemeClr val="tx1"/>
                            </a:solidFill>
                            <a:effectLst/>
                            <a:latin typeface="Cambria Math" panose="02040503050406030204" pitchFamily="18" charset="0"/>
                            <a:ea typeface="+mn-ea"/>
                            <a:cs typeface="+mn-cs"/>
                          </a:rPr>
                        </m:ctrlPr>
                      </m:naryPr>
                      <m:sub>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=1</m:t>
                        </m:r>
                      </m:sub>
                      <m:sup>
                        <m:r>
                          <a:rPr lang="en-US" sz="1200" i="1" kern="1200">
                            <a:solidFill>
                              <a:schemeClr val="tx1"/>
                            </a:solidFill>
                            <a:effectLst/>
                            <a:latin typeface="Cambria Math" panose="02040503050406030204" pitchFamily="18" charset="0"/>
                            <a:ea typeface="+mn-ea"/>
                            <a:cs typeface="+mn-cs"/>
                          </a:rPr>
                          <m:t>𝑁</m:t>
                        </m:r>
                      </m:sup>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𝛽</m:t>
                            </m:r>
                          </m:e>
                          <m:sub>
                            <m:r>
                              <a:rPr lang="en-US" sz="1200" i="1" kern="1200">
                                <a:solidFill>
                                  <a:schemeClr val="tx1"/>
                                </a:solidFill>
                                <a:effectLst/>
                                <a:latin typeface="Cambria Math" panose="02040503050406030204" pitchFamily="18" charset="0"/>
                                <a:ea typeface="+mn-ea"/>
                                <a:cs typeface="+mn-cs"/>
                              </a:rPr>
                              <m:t>𝑖</m:t>
                            </m:r>
                          </m:sub>
                        </m:sSub>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𝑖</m:t>
                            </m:r>
                          </m:sub>
                        </m:sSub>
                      </m:e>
                    </m:nary>
                  </m:oMath>
                </a14:m>
                <a:r>
                  <a:rPr lang="en-US" sz="1200" kern="1200" dirty="0">
                    <a:solidFill>
                      <a:schemeClr val="tx1"/>
                    </a:solidFill>
                    <a:effectLst/>
                    <a:latin typeface="+mn-lt"/>
                    <a:ea typeface="+mn-ea"/>
                    <a:cs typeface="+mn-cs"/>
                  </a:rPr>
                  <a:t>+</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𝛽</m:t>
                        </m:r>
                      </m:e>
                      <m:sub>
                        <m:r>
                          <a:rPr lang="en-US" sz="1200" i="1" kern="1200">
                            <a:solidFill>
                              <a:schemeClr val="tx1"/>
                            </a:solidFill>
                            <a:effectLst/>
                            <a:latin typeface="Cambria Math" panose="02040503050406030204" pitchFamily="18" charset="0"/>
                            <a:ea typeface="+mn-ea"/>
                            <a:cs typeface="+mn-cs"/>
                          </a:rPr>
                          <m:t>0</m:t>
                        </m:r>
                      </m:sub>
                    </m:sSub>
                  </m:oMath>
                </a14:m>
                <a:r>
                  <a:rPr lang="en-US" sz="1200" kern="1200" dirty="0">
                    <a:solidFill>
                      <a:schemeClr val="tx1"/>
                    </a:solidFill>
                    <a:effectLst/>
                    <a:latin typeface="+mn-lt"/>
                    <a:ea typeface="+mn-ea"/>
                    <a:cs typeface="+mn-cs"/>
                  </a:rPr>
                  <a:t>+</a:t>
                </a:r>
                <a14:m>
                  <m:oMath xmlns:m="http://schemas.openxmlformats.org/officeDocument/2006/math">
                    <m:nary>
                      <m:naryPr>
                        <m:chr m:val="∑"/>
                        <m:limLoc m:val="undOvr"/>
                        <m:ctrlPr>
                          <a:rPr lang="en-US" sz="1200" i="1" kern="1200">
                            <a:solidFill>
                              <a:schemeClr val="tx1"/>
                            </a:solidFill>
                            <a:effectLst/>
                            <a:latin typeface="Cambria Math" panose="02040503050406030204" pitchFamily="18" charset="0"/>
                            <a:ea typeface="+mn-ea"/>
                            <a:cs typeface="+mn-cs"/>
                          </a:rPr>
                        </m:ctrlPr>
                      </m:naryPr>
                      <m:sub>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=1</m:t>
                        </m:r>
                      </m:sub>
                      <m:sup>
                        <m:r>
                          <a:rPr lang="en-US" sz="1200" i="1" kern="1200">
                            <a:solidFill>
                              <a:schemeClr val="tx1"/>
                            </a:solidFill>
                            <a:effectLst/>
                            <a:latin typeface="Cambria Math" panose="02040503050406030204" pitchFamily="18" charset="0"/>
                            <a:ea typeface="+mn-ea"/>
                            <a:cs typeface="+mn-cs"/>
                          </a:rPr>
                          <m:t>𝑁</m:t>
                        </m:r>
                      </m:sup>
                      <m:e>
                        <m:nary>
                          <m:naryPr>
                            <m:chr m:val="∑"/>
                            <m:limLoc m:val="undOvr"/>
                            <m:ctrlPr>
                              <a:rPr lang="en-US" sz="1200" i="1" kern="1200">
                                <a:solidFill>
                                  <a:schemeClr val="tx1"/>
                                </a:solidFill>
                                <a:effectLst/>
                                <a:latin typeface="Cambria Math" panose="02040503050406030204" pitchFamily="18" charset="0"/>
                                <a:ea typeface="+mn-ea"/>
                                <a:cs typeface="+mn-cs"/>
                              </a:rPr>
                            </m:ctrlPr>
                          </m:naryPr>
                          <m:sub>
                            <m:r>
                              <a:rPr lang="en-US" sz="1200" i="1" kern="1200">
                                <a:solidFill>
                                  <a:schemeClr val="tx1"/>
                                </a:solidFill>
                                <a:effectLst/>
                                <a:latin typeface="Cambria Math" panose="02040503050406030204" pitchFamily="18" charset="0"/>
                                <a:ea typeface="+mn-ea"/>
                                <a:cs typeface="+mn-cs"/>
                              </a:rPr>
                              <m:t>𝑗</m:t>
                            </m:r>
                            <m:r>
                              <a:rPr lang="en-US" sz="1200" i="1" kern="1200">
                                <a:solidFill>
                                  <a:schemeClr val="tx1"/>
                                </a:solidFill>
                                <a:effectLst/>
                                <a:latin typeface="Cambria Math" panose="02040503050406030204" pitchFamily="18" charset="0"/>
                                <a:ea typeface="+mn-ea"/>
                                <a:cs typeface="+mn-cs"/>
                              </a:rPr>
                              <m:t>=1</m:t>
                            </m:r>
                          </m:sub>
                          <m:sup>
                            <m:r>
                              <a:rPr lang="en-US" sz="1200" i="1" kern="1200">
                                <a:solidFill>
                                  <a:schemeClr val="tx1"/>
                                </a:solidFill>
                                <a:effectLst/>
                                <a:latin typeface="Cambria Math" panose="02040503050406030204" pitchFamily="18" charset="0"/>
                                <a:ea typeface="+mn-ea"/>
                                <a:cs typeface="+mn-cs"/>
                              </a:rPr>
                              <m:t>𝑁</m:t>
                            </m:r>
                          </m:sup>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𝛽</m:t>
                                </m:r>
                              </m:e>
                              <m:sub>
                                <m:r>
                                  <a:rPr lang="en-US" sz="1200" i="1" kern="1200">
                                    <a:solidFill>
                                      <a:schemeClr val="tx1"/>
                                    </a:solidFill>
                                    <a:effectLst/>
                                    <a:latin typeface="Cambria Math" panose="02040503050406030204" pitchFamily="18" charset="0"/>
                                    <a:ea typeface="+mn-ea"/>
                                    <a:cs typeface="+mn-cs"/>
                                  </a:rPr>
                                  <m:t>𝑖𝑗</m:t>
                                </m:r>
                              </m:sub>
                            </m:sSub>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𝑖</m:t>
                                </m:r>
                              </m:sub>
                            </m:sSub>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𝑗</m:t>
                                </m:r>
                              </m:sub>
                            </m:sSub>
                          </m:e>
                        </m:nary>
                      </m:e>
                    </m:nary>
                  </m:oMath>
                </a14:m>
                <a:r>
                  <a:rPr lang="en-US" sz="1200" kern="1200" dirty="0">
                    <a:solidFill>
                      <a:schemeClr val="tx1"/>
                    </a:solidFill>
                    <a:effectLst/>
                    <a:latin typeface="+mn-lt"/>
                    <a:ea typeface="+mn-ea"/>
                    <a:cs typeface="+mn-cs"/>
                  </a:rPr>
                  <a:t>) forms,  where </a:t>
                </a:r>
                <a:r>
                  <a:rPr lang="en-US" sz="1200" i="1" kern="1200" dirty="0">
                    <a:solidFill>
                      <a:schemeClr val="tx1"/>
                    </a:solidFill>
                    <a:effectLst/>
                    <a:latin typeface="+mn-lt"/>
                    <a:ea typeface="+mn-ea"/>
                    <a:cs typeface="+mn-cs"/>
                  </a:rPr>
                  <a:t>N </a:t>
                </a:r>
                <a:r>
                  <a:rPr lang="en-US" sz="1200" kern="1200" dirty="0">
                    <a:solidFill>
                      <a:schemeClr val="tx1"/>
                    </a:solidFill>
                    <a:effectLst/>
                    <a:latin typeface="+mn-lt"/>
                    <a:ea typeface="+mn-ea"/>
                    <a:cs typeface="+mn-cs"/>
                  </a:rPr>
                  <a:t>is the dimension of the random input vector </a:t>
                </a:r>
                <a:r>
                  <a:rPr lang="en-US" sz="1200" i="1" kern="1200" dirty="0">
                    <a:solidFill>
                      <a:schemeClr val="tx1"/>
                    </a:solidFill>
                    <a:effectLst/>
                    <a:latin typeface="+mn-lt"/>
                    <a:ea typeface="+mn-ea"/>
                    <a:cs typeface="+mn-cs"/>
                  </a:rPr>
                  <a:t>x</a:t>
                </a:r>
                <a:r>
                  <a:rPr lang="en-US" sz="1200" kern="1200" dirty="0">
                    <a:solidFill>
                      <a:schemeClr val="tx1"/>
                    </a:solidFill>
                    <a:effectLst/>
                    <a:latin typeface="+mn-lt"/>
                    <a:ea typeface="+mn-ea"/>
                    <a:cs typeface="+mn-cs"/>
                  </a:rPr>
                  <a:t>. </a:t>
                </a:r>
              </a:p>
              <a:p>
                <a14:m>
                  <m:oMath xmlns:m="http://schemas.openxmlformats.org/officeDocument/2006/math">
                    <m:r>
                      <a:rPr lang="en-US" sz="1200" i="1" kern="1200" smtClean="0">
                        <a:solidFill>
                          <a:schemeClr val="tx1"/>
                        </a:solidFill>
                        <a:effectLst/>
                        <a:latin typeface="Cambria Math" panose="02040503050406030204" pitchFamily="18" charset="0"/>
                        <a:ea typeface="+mn-ea"/>
                        <a:cs typeface="+mn-cs"/>
                      </a:rPr>
                      <m:t>𝑍</m:t>
                    </m:r>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𝑥</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𝑤</m:t>
                        </m:r>
                      </m:e>
                    </m:d>
                  </m:oMath>
                </a14:m>
                <a:r>
                  <a:rPr lang="en-US" sz="1200" kern="1200" dirty="0">
                    <a:solidFill>
                      <a:schemeClr val="tx1"/>
                    </a:solidFill>
                    <a:effectLst/>
                    <a:latin typeface="+mn-lt"/>
                    <a:ea typeface="+mn-ea"/>
                    <a:cs typeface="+mn-cs"/>
                  </a:rPr>
                  <a:t>  is a stationary normal Gaussian process with zero mean.</a:t>
                </a:r>
                <a:endParaRPr lang="en-US" dirty="0"/>
              </a:p>
            </p:txBody>
          </p:sp>
        </mc:Choice>
        <mc:Fallback xmlns="">
          <p:sp>
            <p:nvSpPr>
              <p:cNvPr id="3" name="Notes Placeholder 2"/>
              <p:cNvSpPr>
                <a:spLocks noGrp="1"/>
              </p:cNvSpPr>
              <p:nvPr>
                <p:ph type="body" idx="1"/>
              </p:nvPr>
            </p:nvSpPr>
            <p:spPr/>
            <p:txBody>
              <a:bodyPr/>
              <a:lstStyle/>
              <a:p>
                <a:r>
                  <a:rPr lang="en-US" dirty="0" smtClean="0"/>
                  <a:t>k is the tolerance factor,</a:t>
                </a:r>
                <a:r>
                  <a:rPr lang="en-US" baseline="0" dirty="0" smtClean="0"/>
                  <a:t> </a:t>
                </a:r>
                <a:r>
                  <a:rPr lang="en-US" sz="1200" i="0" kern="1200" smtClean="0">
                    <a:solidFill>
                      <a:schemeClr val="tx1"/>
                    </a:solidFill>
                    <a:effectLst/>
                    <a:latin typeface="+mn-lt"/>
                    <a:ea typeface="+mn-ea"/>
                    <a:cs typeface="+mn-cs"/>
                  </a:rPr>
                  <a:t>1−𝛾</a:t>
                </a:r>
                <a:r>
                  <a:rPr lang="en-US" sz="1200" kern="1200" dirty="0">
                    <a:solidFill>
                      <a:schemeClr val="tx1"/>
                    </a:solidFill>
                    <a:effectLst/>
                    <a:latin typeface="+mn-lt"/>
                    <a:ea typeface="+mn-ea"/>
                    <a:cs typeface="+mn-cs"/>
                  </a:rPr>
                  <a:t> quantile of a non-central </a:t>
                </a:r>
                <a:r>
                  <a:rPr lang="en-US" sz="1200" i="0" kern="1200">
                    <a:solidFill>
                      <a:schemeClr val="tx1"/>
                    </a:solidFill>
                    <a:effectLst/>
                    <a:latin typeface="+mn-lt"/>
                    <a:ea typeface="+mn-ea"/>
                    <a:cs typeface="+mn-cs"/>
                  </a:rPr>
                  <a:t>𝑡</a:t>
                </a:r>
                <a:r>
                  <a:rPr lang="en-US" sz="1200" kern="1200" dirty="0">
                    <a:solidFill>
                      <a:schemeClr val="tx1"/>
                    </a:solidFill>
                    <a:effectLst/>
                    <a:latin typeface="+mn-lt"/>
                    <a:ea typeface="+mn-ea"/>
                    <a:cs typeface="+mn-cs"/>
                  </a:rPr>
                  <a:t> distribution with degrees of freedom of </a:t>
                </a:r>
                <a:r>
                  <a:rPr lang="en-US" sz="1200" i="0" kern="1200">
                    <a:solidFill>
                      <a:schemeClr val="tx1"/>
                    </a:solidFill>
                    <a:effectLst/>
                    <a:latin typeface="+mn-lt"/>
                    <a:ea typeface="+mn-ea"/>
                    <a:cs typeface="+mn-cs"/>
                  </a:rPr>
                  <a:t>𝑛−1</a:t>
                </a:r>
                <a:r>
                  <a:rPr lang="en-US" sz="1200" kern="1200" dirty="0">
                    <a:solidFill>
                      <a:schemeClr val="tx1"/>
                    </a:solidFill>
                    <a:effectLst/>
                    <a:latin typeface="+mn-lt"/>
                    <a:ea typeface="+mn-ea"/>
                    <a:cs typeface="+mn-cs"/>
                  </a:rPr>
                  <a:t> and the non-centrality parameter </a:t>
                </a:r>
                <a:r>
                  <a:rPr lang="en-US" sz="1200" i="0" kern="1200">
                    <a:solidFill>
                      <a:schemeClr val="tx1"/>
                    </a:solidFill>
                    <a:effectLst/>
                    <a:latin typeface="+mn-lt"/>
                    <a:ea typeface="+mn-ea"/>
                    <a:cs typeface="+mn-cs"/>
                  </a:rPr>
                  <a:t>𝛿</a:t>
                </a:r>
                <a:r>
                  <a:rPr lang="en-US" sz="1200" kern="1200" dirty="0">
                    <a:solidFill>
                      <a:schemeClr val="tx1"/>
                    </a:solidFill>
                    <a:effectLst/>
                    <a:latin typeface="+mn-lt"/>
                    <a:ea typeface="+mn-ea"/>
                    <a:cs typeface="+mn-cs"/>
                  </a:rPr>
                  <a:t>, and </a:t>
                </a:r>
                <a:r>
                  <a:rPr lang="en-US" sz="1200" i="0" kern="1200">
                    <a:solidFill>
                      <a:schemeClr val="tx1"/>
                    </a:solidFill>
                    <a:effectLst/>
                    <a:latin typeface="+mn-lt"/>
                    <a:ea typeface="+mn-ea"/>
                    <a:cs typeface="+mn-cs"/>
                  </a:rPr>
                  <a:t>𝑧_𝛽</a:t>
                </a:r>
                <a:r>
                  <a:rPr lang="en-US" sz="1200" kern="1200" dirty="0">
                    <a:solidFill>
                      <a:schemeClr val="tx1"/>
                    </a:solidFill>
                    <a:effectLst/>
                    <a:latin typeface="+mn-lt"/>
                    <a:ea typeface="+mn-ea"/>
                    <a:cs typeface="+mn-cs"/>
                  </a:rPr>
                  <a:t> denotes the </a:t>
                </a:r>
                <a:r>
                  <a:rPr lang="en-US" sz="1200" i="0" kern="1200">
                    <a:solidFill>
                      <a:schemeClr val="tx1"/>
                    </a:solidFill>
                    <a:effectLst/>
                    <a:latin typeface="+mn-lt"/>
                    <a:ea typeface="+mn-ea"/>
                    <a:cs typeface="+mn-cs"/>
                  </a:rPr>
                  <a:t>𝛽</a:t>
                </a:r>
                <a:r>
                  <a:rPr lang="en-US" sz="1200" kern="1200" dirty="0">
                    <a:solidFill>
                      <a:schemeClr val="tx1"/>
                    </a:solidFill>
                    <a:effectLst/>
                    <a:latin typeface="+mn-lt"/>
                    <a:ea typeface="+mn-ea"/>
                    <a:cs typeface="+mn-cs"/>
                  </a:rPr>
                  <a:t> quantile of standard normal distribution</a:t>
                </a:r>
                <a:endParaRPr lang="en-US" dirty="0"/>
              </a:p>
            </p:txBody>
          </p:sp>
        </mc:Fallback>
      </mc:AlternateContent>
      <p:sp>
        <p:nvSpPr>
          <p:cNvPr id="4" name="Slide Number Placeholder 3"/>
          <p:cNvSpPr>
            <a:spLocks noGrp="1"/>
          </p:cNvSpPr>
          <p:nvPr>
            <p:ph type="sldNum" sz="quarter" idx="10"/>
          </p:nvPr>
        </p:nvSpPr>
        <p:spPr/>
        <p:txBody>
          <a:bodyPr/>
          <a:lstStyle/>
          <a:p>
            <a:fld id="{E43AD44A-2E76-40B4-B913-D13D632E7E01}" type="slidenum">
              <a:rPr lang="en-US" smtClean="0"/>
              <a:t>8</a:t>
            </a:fld>
            <a:endParaRPr lang="en-US"/>
          </a:p>
        </p:txBody>
      </p:sp>
    </p:spTree>
    <p:extLst>
      <p:ext uri="{BB962C8B-B14F-4D97-AF65-F5344CB8AC3E}">
        <p14:creationId xmlns:p14="http://schemas.microsoft.com/office/powerpoint/2010/main" val="22755420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where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𝑓</m:t>
                    </m:r>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𝑥</m:t>
                        </m:r>
                      </m:e>
                    </m:d>
                  </m:oMath>
                </a14:m>
                <a:r>
                  <a:rPr lang="en-US" sz="1200" kern="1200" dirty="0">
                    <a:solidFill>
                      <a:schemeClr val="tx1"/>
                    </a:solidFill>
                    <a:effectLst/>
                    <a:latin typeface="+mn-lt"/>
                    <a:ea typeface="+mn-ea"/>
                    <a:cs typeface="+mn-cs"/>
                  </a:rPr>
                  <a:t> is the basis function and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𝛽</m:t>
                    </m:r>
                  </m:oMath>
                </a14:m>
                <a:r>
                  <a:rPr lang="en-US" sz="1200" kern="1200" dirty="0">
                    <a:solidFill>
                      <a:schemeClr val="tx1"/>
                    </a:solidFill>
                    <a:effectLst/>
                    <a:latin typeface="+mn-lt"/>
                    <a:ea typeface="+mn-ea"/>
                    <a:cs typeface="+mn-cs"/>
                  </a:rPr>
                  <a:t> is the regression coefficient of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𝑓</m:t>
                    </m:r>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𝑥</m:t>
                        </m:r>
                      </m:e>
                    </m:d>
                  </m:oMath>
                </a14:m>
                <a:r>
                  <a:rPr lang="en-US" sz="1200" kern="1200" dirty="0">
                    <a:solidFill>
                      <a:schemeClr val="tx1"/>
                    </a:solidFill>
                    <a:effectLst/>
                    <a:latin typeface="+mn-lt"/>
                    <a:ea typeface="+mn-ea"/>
                    <a:cs typeface="+mn-cs"/>
                  </a:rPr>
                  <a:t>. </a:t>
                </a:r>
                <a14:m>
                  <m:oMath xmlns:m="http://schemas.openxmlformats.org/officeDocument/2006/math">
                    <m:sSup>
                      <m:sSupPr>
                        <m:ctrlPr>
                          <a:rPr lang="en-US" sz="1200" i="1" kern="1200">
                            <a:solidFill>
                              <a:schemeClr val="tx1"/>
                            </a:solidFill>
                            <a:effectLst/>
                            <a:latin typeface="Cambria Math" panose="02040503050406030204" pitchFamily="18" charset="0"/>
                            <a:ea typeface="+mn-ea"/>
                            <a:cs typeface="+mn-cs"/>
                          </a:rPr>
                        </m:ctrlPr>
                      </m:sSupPr>
                      <m:e>
                        <m:r>
                          <a:rPr lang="en-US" sz="1200" i="1" kern="1200">
                            <a:solidFill>
                              <a:schemeClr val="tx1"/>
                            </a:solidFill>
                            <a:effectLst/>
                            <a:latin typeface="Cambria Math" panose="02040503050406030204" pitchFamily="18" charset="0"/>
                            <a:ea typeface="+mn-ea"/>
                            <a:cs typeface="+mn-cs"/>
                          </a:rPr>
                          <m:t>𝛽</m:t>
                        </m:r>
                      </m:e>
                      <m:sup>
                        <m:r>
                          <a:rPr lang="en-US" sz="1200" i="1" kern="1200">
                            <a:solidFill>
                              <a:schemeClr val="tx1"/>
                            </a:solidFill>
                            <a:effectLst/>
                            <a:latin typeface="Cambria Math" panose="02040503050406030204" pitchFamily="18" charset="0"/>
                            <a:ea typeface="+mn-ea"/>
                            <a:cs typeface="+mn-cs"/>
                          </a:rPr>
                          <m:t>𝑇</m:t>
                        </m:r>
                      </m:sup>
                    </m:sSup>
                    <m:r>
                      <a:rPr lang="en-US" sz="1200" i="1" kern="1200">
                        <a:solidFill>
                          <a:schemeClr val="tx1"/>
                        </a:solidFill>
                        <a:effectLst/>
                        <a:latin typeface="Cambria Math" panose="02040503050406030204" pitchFamily="18" charset="0"/>
                        <a:ea typeface="+mn-ea"/>
                        <a:cs typeface="+mn-cs"/>
                      </a:rPr>
                      <m:t>𝑓</m:t>
                    </m:r>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𝑥</m:t>
                        </m:r>
                      </m:e>
                    </m:d>
                  </m:oMath>
                </a14:m>
                <a:r>
                  <a:rPr lang="en-US" sz="1200" kern="1200" dirty="0">
                    <a:solidFill>
                      <a:schemeClr val="tx1"/>
                    </a:solidFill>
                    <a:effectLst/>
                    <a:latin typeface="+mn-lt"/>
                    <a:ea typeface="+mn-ea"/>
                    <a:cs typeface="+mn-cs"/>
                  </a:rPr>
                  <a:t> that represents the mean value of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𝐾</m:t>
                    </m:r>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𝑥</m:t>
                        </m:r>
                      </m:e>
                    </m:d>
                  </m:oMath>
                </a14:m>
                <a:r>
                  <a:rPr lang="en-US" sz="1200" kern="1200" dirty="0">
                    <a:solidFill>
                      <a:schemeClr val="tx1"/>
                    </a:solidFill>
                    <a:effectLst/>
                    <a:latin typeface="+mn-lt"/>
                    <a:ea typeface="+mn-ea"/>
                    <a:cs typeface="+mn-cs"/>
                  </a:rPr>
                  <a:t> is often assumed to have ordinary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𝛽</m:t>
                        </m:r>
                      </m:e>
                      <m:sub>
                        <m:r>
                          <a:rPr lang="en-US" sz="1200" i="1" kern="1200">
                            <a:solidFill>
                              <a:schemeClr val="tx1"/>
                            </a:solidFill>
                            <a:effectLst/>
                            <a:latin typeface="Cambria Math" panose="02040503050406030204" pitchFamily="18" charset="0"/>
                            <a:ea typeface="+mn-ea"/>
                            <a:cs typeface="+mn-cs"/>
                          </a:rPr>
                          <m:t>0</m:t>
                        </m:r>
                      </m:sub>
                    </m:sSub>
                  </m:oMath>
                </a14:m>
                <a:r>
                  <a:rPr lang="en-US" sz="1200" kern="1200" dirty="0">
                    <a:solidFill>
                      <a:schemeClr val="tx1"/>
                    </a:solidFill>
                    <a:effectLst/>
                    <a:latin typeface="+mn-lt"/>
                    <a:ea typeface="+mn-ea"/>
                    <a:cs typeface="+mn-cs"/>
                  </a:rPr>
                  <a:t>), linear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𝛽</m:t>
                        </m:r>
                      </m:e>
                      <m:sub>
                        <m:r>
                          <a:rPr lang="en-US" sz="1200" i="1" kern="1200">
                            <a:solidFill>
                              <a:schemeClr val="tx1"/>
                            </a:solidFill>
                            <a:effectLst/>
                            <a:latin typeface="Cambria Math" panose="02040503050406030204" pitchFamily="18" charset="0"/>
                            <a:ea typeface="+mn-ea"/>
                            <a:cs typeface="+mn-cs"/>
                          </a:rPr>
                          <m:t>0</m:t>
                        </m:r>
                      </m:sub>
                    </m:sSub>
                  </m:oMath>
                </a14:m>
                <a:r>
                  <a:rPr lang="en-US" sz="1200" kern="1200" dirty="0">
                    <a:solidFill>
                      <a:schemeClr val="tx1"/>
                    </a:solidFill>
                    <a:effectLst/>
                    <a:latin typeface="+mn-lt"/>
                    <a:ea typeface="+mn-ea"/>
                    <a:cs typeface="+mn-cs"/>
                  </a:rPr>
                  <a:t>+</a:t>
                </a:r>
                <a14:m>
                  <m:oMath xmlns:m="http://schemas.openxmlformats.org/officeDocument/2006/math">
                    <m:nary>
                      <m:naryPr>
                        <m:chr m:val="∑"/>
                        <m:limLoc m:val="undOvr"/>
                        <m:ctrlPr>
                          <a:rPr lang="en-US" sz="1200" i="1" kern="1200">
                            <a:solidFill>
                              <a:schemeClr val="tx1"/>
                            </a:solidFill>
                            <a:effectLst/>
                            <a:latin typeface="Cambria Math" panose="02040503050406030204" pitchFamily="18" charset="0"/>
                            <a:ea typeface="+mn-ea"/>
                            <a:cs typeface="+mn-cs"/>
                          </a:rPr>
                        </m:ctrlPr>
                      </m:naryPr>
                      <m:sub>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=1</m:t>
                        </m:r>
                      </m:sub>
                      <m:sup>
                        <m:r>
                          <a:rPr lang="en-US" sz="1200" i="1" kern="1200">
                            <a:solidFill>
                              <a:schemeClr val="tx1"/>
                            </a:solidFill>
                            <a:effectLst/>
                            <a:latin typeface="Cambria Math" panose="02040503050406030204" pitchFamily="18" charset="0"/>
                            <a:ea typeface="+mn-ea"/>
                            <a:cs typeface="+mn-cs"/>
                          </a:rPr>
                          <m:t>𝑁</m:t>
                        </m:r>
                      </m:sup>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𝛽</m:t>
                            </m:r>
                          </m:e>
                          <m:sub>
                            <m:r>
                              <a:rPr lang="en-US" sz="1200" i="1" kern="1200">
                                <a:solidFill>
                                  <a:schemeClr val="tx1"/>
                                </a:solidFill>
                                <a:effectLst/>
                                <a:latin typeface="Cambria Math" panose="02040503050406030204" pitchFamily="18" charset="0"/>
                                <a:ea typeface="+mn-ea"/>
                                <a:cs typeface="+mn-cs"/>
                              </a:rPr>
                              <m:t>𝑖</m:t>
                            </m:r>
                          </m:sub>
                        </m:sSub>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𝑖</m:t>
                            </m:r>
                          </m:sub>
                        </m:sSub>
                      </m:e>
                    </m:nary>
                  </m:oMath>
                </a14:m>
                <a:r>
                  <a:rPr lang="en-US" sz="1200" kern="1200" dirty="0">
                    <a:solidFill>
                      <a:schemeClr val="tx1"/>
                    </a:solidFill>
                    <a:effectLst/>
                    <a:latin typeface="+mn-lt"/>
                    <a:ea typeface="+mn-ea"/>
                    <a:cs typeface="+mn-cs"/>
                  </a:rPr>
                  <a:t>) or quadratic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𝛽</m:t>
                        </m:r>
                      </m:e>
                      <m:sub>
                        <m:r>
                          <a:rPr lang="en-US" sz="1200" i="1" kern="1200">
                            <a:solidFill>
                              <a:schemeClr val="tx1"/>
                            </a:solidFill>
                            <a:effectLst/>
                            <a:latin typeface="Cambria Math" panose="02040503050406030204" pitchFamily="18" charset="0"/>
                            <a:ea typeface="+mn-ea"/>
                            <a:cs typeface="+mn-cs"/>
                          </a:rPr>
                          <m:t>0</m:t>
                        </m:r>
                      </m:sub>
                    </m:sSub>
                  </m:oMath>
                </a14:m>
                <a:r>
                  <a:rPr lang="en-US" sz="1200" kern="1200" dirty="0">
                    <a:solidFill>
                      <a:schemeClr val="tx1"/>
                    </a:solidFill>
                    <a:effectLst/>
                    <a:latin typeface="+mn-lt"/>
                    <a:ea typeface="+mn-ea"/>
                    <a:cs typeface="+mn-cs"/>
                  </a:rPr>
                  <a:t>+</a:t>
                </a:r>
                <a14:m>
                  <m:oMath xmlns:m="http://schemas.openxmlformats.org/officeDocument/2006/math">
                    <m:nary>
                      <m:naryPr>
                        <m:chr m:val="∑"/>
                        <m:limLoc m:val="undOvr"/>
                        <m:ctrlPr>
                          <a:rPr lang="en-US" sz="1200" i="1" kern="1200">
                            <a:solidFill>
                              <a:schemeClr val="tx1"/>
                            </a:solidFill>
                            <a:effectLst/>
                            <a:latin typeface="Cambria Math" panose="02040503050406030204" pitchFamily="18" charset="0"/>
                            <a:ea typeface="+mn-ea"/>
                            <a:cs typeface="+mn-cs"/>
                          </a:rPr>
                        </m:ctrlPr>
                      </m:naryPr>
                      <m:sub>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=1</m:t>
                        </m:r>
                      </m:sub>
                      <m:sup>
                        <m:r>
                          <a:rPr lang="en-US" sz="1200" i="1" kern="1200">
                            <a:solidFill>
                              <a:schemeClr val="tx1"/>
                            </a:solidFill>
                            <a:effectLst/>
                            <a:latin typeface="Cambria Math" panose="02040503050406030204" pitchFamily="18" charset="0"/>
                            <a:ea typeface="+mn-ea"/>
                            <a:cs typeface="+mn-cs"/>
                          </a:rPr>
                          <m:t>𝑁</m:t>
                        </m:r>
                      </m:sup>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𝛽</m:t>
                            </m:r>
                          </m:e>
                          <m:sub>
                            <m:r>
                              <a:rPr lang="en-US" sz="1200" i="1" kern="1200">
                                <a:solidFill>
                                  <a:schemeClr val="tx1"/>
                                </a:solidFill>
                                <a:effectLst/>
                                <a:latin typeface="Cambria Math" panose="02040503050406030204" pitchFamily="18" charset="0"/>
                                <a:ea typeface="+mn-ea"/>
                                <a:cs typeface="+mn-cs"/>
                              </a:rPr>
                              <m:t>𝑖</m:t>
                            </m:r>
                          </m:sub>
                        </m:sSub>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𝑖</m:t>
                            </m:r>
                          </m:sub>
                        </m:sSub>
                      </m:e>
                    </m:nary>
                  </m:oMath>
                </a14:m>
                <a:r>
                  <a:rPr lang="en-US" sz="1200" kern="1200" dirty="0">
                    <a:solidFill>
                      <a:schemeClr val="tx1"/>
                    </a:solidFill>
                    <a:effectLst/>
                    <a:latin typeface="+mn-lt"/>
                    <a:ea typeface="+mn-ea"/>
                    <a:cs typeface="+mn-cs"/>
                  </a:rPr>
                  <a:t>+</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𝛽</m:t>
                        </m:r>
                      </m:e>
                      <m:sub>
                        <m:r>
                          <a:rPr lang="en-US" sz="1200" i="1" kern="1200">
                            <a:solidFill>
                              <a:schemeClr val="tx1"/>
                            </a:solidFill>
                            <a:effectLst/>
                            <a:latin typeface="Cambria Math" panose="02040503050406030204" pitchFamily="18" charset="0"/>
                            <a:ea typeface="+mn-ea"/>
                            <a:cs typeface="+mn-cs"/>
                          </a:rPr>
                          <m:t>0</m:t>
                        </m:r>
                      </m:sub>
                    </m:sSub>
                  </m:oMath>
                </a14:m>
                <a:r>
                  <a:rPr lang="en-US" sz="1200" kern="1200" dirty="0">
                    <a:solidFill>
                      <a:schemeClr val="tx1"/>
                    </a:solidFill>
                    <a:effectLst/>
                    <a:latin typeface="+mn-lt"/>
                    <a:ea typeface="+mn-ea"/>
                    <a:cs typeface="+mn-cs"/>
                  </a:rPr>
                  <a:t>+</a:t>
                </a:r>
                <a14:m>
                  <m:oMath xmlns:m="http://schemas.openxmlformats.org/officeDocument/2006/math">
                    <m:nary>
                      <m:naryPr>
                        <m:chr m:val="∑"/>
                        <m:limLoc m:val="undOvr"/>
                        <m:ctrlPr>
                          <a:rPr lang="en-US" sz="1200" i="1" kern="1200">
                            <a:solidFill>
                              <a:schemeClr val="tx1"/>
                            </a:solidFill>
                            <a:effectLst/>
                            <a:latin typeface="Cambria Math" panose="02040503050406030204" pitchFamily="18" charset="0"/>
                            <a:ea typeface="+mn-ea"/>
                            <a:cs typeface="+mn-cs"/>
                          </a:rPr>
                        </m:ctrlPr>
                      </m:naryPr>
                      <m:sub>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=1</m:t>
                        </m:r>
                      </m:sub>
                      <m:sup>
                        <m:r>
                          <a:rPr lang="en-US" sz="1200" i="1" kern="1200">
                            <a:solidFill>
                              <a:schemeClr val="tx1"/>
                            </a:solidFill>
                            <a:effectLst/>
                            <a:latin typeface="Cambria Math" panose="02040503050406030204" pitchFamily="18" charset="0"/>
                            <a:ea typeface="+mn-ea"/>
                            <a:cs typeface="+mn-cs"/>
                          </a:rPr>
                          <m:t>𝑁</m:t>
                        </m:r>
                      </m:sup>
                      <m:e>
                        <m:nary>
                          <m:naryPr>
                            <m:chr m:val="∑"/>
                            <m:limLoc m:val="undOvr"/>
                            <m:ctrlPr>
                              <a:rPr lang="en-US" sz="1200" i="1" kern="1200">
                                <a:solidFill>
                                  <a:schemeClr val="tx1"/>
                                </a:solidFill>
                                <a:effectLst/>
                                <a:latin typeface="Cambria Math" panose="02040503050406030204" pitchFamily="18" charset="0"/>
                                <a:ea typeface="+mn-ea"/>
                                <a:cs typeface="+mn-cs"/>
                              </a:rPr>
                            </m:ctrlPr>
                          </m:naryPr>
                          <m:sub>
                            <m:r>
                              <a:rPr lang="en-US" sz="1200" i="1" kern="1200">
                                <a:solidFill>
                                  <a:schemeClr val="tx1"/>
                                </a:solidFill>
                                <a:effectLst/>
                                <a:latin typeface="Cambria Math" panose="02040503050406030204" pitchFamily="18" charset="0"/>
                                <a:ea typeface="+mn-ea"/>
                                <a:cs typeface="+mn-cs"/>
                              </a:rPr>
                              <m:t>𝑗</m:t>
                            </m:r>
                            <m:r>
                              <a:rPr lang="en-US" sz="1200" i="1" kern="1200">
                                <a:solidFill>
                                  <a:schemeClr val="tx1"/>
                                </a:solidFill>
                                <a:effectLst/>
                                <a:latin typeface="Cambria Math" panose="02040503050406030204" pitchFamily="18" charset="0"/>
                                <a:ea typeface="+mn-ea"/>
                                <a:cs typeface="+mn-cs"/>
                              </a:rPr>
                              <m:t>=1</m:t>
                            </m:r>
                          </m:sub>
                          <m:sup>
                            <m:r>
                              <a:rPr lang="en-US" sz="1200" i="1" kern="1200">
                                <a:solidFill>
                                  <a:schemeClr val="tx1"/>
                                </a:solidFill>
                                <a:effectLst/>
                                <a:latin typeface="Cambria Math" panose="02040503050406030204" pitchFamily="18" charset="0"/>
                                <a:ea typeface="+mn-ea"/>
                                <a:cs typeface="+mn-cs"/>
                              </a:rPr>
                              <m:t>𝑁</m:t>
                            </m:r>
                          </m:sup>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𝛽</m:t>
                                </m:r>
                              </m:e>
                              <m:sub>
                                <m:r>
                                  <a:rPr lang="en-US" sz="1200" i="1" kern="1200">
                                    <a:solidFill>
                                      <a:schemeClr val="tx1"/>
                                    </a:solidFill>
                                    <a:effectLst/>
                                    <a:latin typeface="Cambria Math" panose="02040503050406030204" pitchFamily="18" charset="0"/>
                                    <a:ea typeface="+mn-ea"/>
                                    <a:cs typeface="+mn-cs"/>
                                  </a:rPr>
                                  <m:t>𝑖𝑗</m:t>
                                </m:r>
                              </m:sub>
                            </m:sSub>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𝑖</m:t>
                                </m:r>
                              </m:sub>
                            </m:sSub>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𝑗</m:t>
                                </m:r>
                              </m:sub>
                            </m:sSub>
                          </m:e>
                        </m:nary>
                      </m:e>
                    </m:nary>
                  </m:oMath>
                </a14:m>
                <a:r>
                  <a:rPr lang="en-US" sz="1200" kern="1200" dirty="0">
                    <a:solidFill>
                      <a:schemeClr val="tx1"/>
                    </a:solidFill>
                    <a:effectLst/>
                    <a:latin typeface="+mn-lt"/>
                    <a:ea typeface="+mn-ea"/>
                    <a:cs typeface="+mn-cs"/>
                  </a:rPr>
                  <a:t>) forms,  where </a:t>
                </a:r>
                <a:r>
                  <a:rPr lang="en-US" sz="1200" i="1" kern="1200" dirty="0">
                    <a:solidFill>
                      <a:schemeClr val="tx1"/>
                    </a:solidFill>
                    <a:effectLst/>
                    <a:latin typeface="+mn-lt"/>
                    <a:ea typeface="+mn-ea"/>
                    <a:cs typeface="+mn-cs"/>
                  </a:rPr>
                  <a:t>N </a:t>
                </a:r>
                <a:r>
                  <a:rPr lang="en-US" sz="1200" kern="1200" dirty="0">
                    <a:solidFill>
                      <a:schemeClr val="tx1"/>
                    </a:solidFill>
                    <a:effectLst/>
                    <a:latin typeface="+mn-lt"/>
                    <a:ea typeface="+mn-ea"/>
                    <a:cs typeface="+mn-cs"/>
                  </a:rPr>
                  <a:t>is the dimension of the random input vector </a:t>
                </a:r>
                <a:r>
                  <a:rPr lang="en-US" sz="1200" i="1" kern="1200" dirty="0">
                    <a:solidFill>
                      <a:schemeClr val="tx1"/>
                    </a:solidFill>
                    <a:effectLst/>
                    <a:latin typeface="+mn-lt"/>
                    <a:ea typeface="+mn-ea"/>
                    <a:cs typeface="+mn-cs"/>
                  </a:rPr>
                  <a:t>x</a:t>
                </a:r>
                <a:r>
                  <a:rPr lang="en-US" sz="1200" kern="1200" dirty="0">
                    <a:solidFill>
                      <a:schemeClr val="tx1"/>
                    </a:solidFill>
                    <a:effectLst/>
                    <a:latin typeface="+mn-lt"/>
                    <a:ea typeface="+mn-ea"/>
                    <a:cs typeface="+mn-cs"/>
                  </a:rPr>
                  <a:t>. </a:t>
                </a:r>
              </a:p>
              <a:p>
                <a14:m>
                  <m:oMath xmlns:m="http://schemas.openxmlformats.org/officeDocument/2006/math">
                    <m:r>
                      <a:rPr lang="en-US" sz="1200" i="1" kern="1200" smtClean="0">
                        <a:solidFill>
                          <a:schemeClr val="tx1"/>
                        </a:solidFill>
                        <a:effectLst/>
                        <a:latin typeface="Cambria Math" panose="02040503050406030204" pitchFamily="18" charset="0"/>
                        <a:ea typeface="+mn-ea"/>
                        <a:cs typeface="+mn-cs"/>
                      </a:rPr>
                      <m:t>𝑍</m:t>
                    </m:r>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𝑥</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𝑤</m:t>
                        </m:r>
                      </m:e>
                    </m:d>
                  </m:oMath>
                </a14:m>
                <a:r>
                  <a:rPr lang="en-US" sz="1200" kern="1200" dirty="0">
                    <a:solidFill>
                      <a:schemeClr val="tx1"/>
                    </a:solidFill>
                    <a:effectLst/>
                    <a:latin typeface="+mn-lt"/>
                    <a:ea typeface="+mn-ea"/>
                    <a:cs typeface="+mn-cs"/>
                  </a:rPr>
                  <a:t>  is a stationary normal Gaussian process with zero mean.</a:t>
                </a:r>
                <a:endParaRPr lang="en-US" dirty="0"/>
              </a:p>
            </p:txBody>
          </p:sp>
        </mc:Choice>
        <mc:Fallback xmlns="">
          <p:sp>
            <p:nvSpPr>
              <p:cNvPr id="3" name="Notes Placeholder 2"/>
              <p:cNvSpPr>
                <a:spLocks noGrp="1"/>
              </p:cNvSpPr>
              <p:nvPr>
                <p:ph type="body" idx="1"/>
              </p:nvPr>
            </p:nvSpPr>
            <p:spPr/>
            <p:txBody>
              <a:bodyPr/>
              <a:lstStyle/>
              <a:p>
                <a:r>
                  <a:rPr lang="en-US" dirty="0" smtClean="0"/>
                  <a:t>k is the tolerance factor,</a:t>
                </a:r>
                <a:r>
                  <a:rPr lang="en-US" baseline="0" dirty="0" smtClean="0"/>
                  <a:t> </a:t>
                </a:r>
                <a:r>
                  <a:rPr lang="en-US" sz="1200" i="0" kern="1200" smtClean="0">
                    <a:solidFill>
                      <a:schemeClr val="tx1"/>
                    </a:solidFill>
                    <a:effectLst/>
                    <a:latin typeface="+mn-lt"/>
                    <a:ea typeface="+mn-ea"/>
                    <a:cs typeface="+mn-cs"/>
                  </a:rPr>
                  <a:t>1−𝛾</a:t>
                </a:r>
                <a:r>
                  <a:rPr lang="en-US" sz="1200" kern="1200" dirty="0">
                    <a:solidFill>
                      <a:schemeClr val="tx1"/>
                    </a:solidFill>
                    <a:effectLst/>
                    <a:latin typeface="+mn-lt"/>
                    <a:ea typeface="+mn-ea"/>
                    <a:cs typeface="+mn-cs"/>
                  </a:rPr>
                  <a:t> quantile of a non-central </a:t>
                </a:r>
                <a:r>
                  <a:rPr lang="en-US" sz="1200" i="0" kern="1200">
                    <a:solidFill>
                      <a:schemeClr val="tx1"/>
                    </a:solidFill>
                    <a:effectLst/>
                    <a:latin typeface="+mn-lt"/>
                    <a:ea typeface="+mn-ea"/>
                    <a:cs typeface="+mn-cs"/>
                  </a:rPr>
                  <a:t>𝑡</a:t>
                </a:r>
                <a:r>
                  <a:rPr lang="en-US" sz="1200" kern="1200" dirty="0">
                    <a:solidFill>
                      <a:schemeClr val="tx1"/>
                    </a:solidFill>
                    <a:effectLst/>
                    <a:latin typeface="+mn-lt"/>
                    <a:ea typeface="+mn-ea"/>
                    <a:cs typeface="+mn-cs"/>
                  </a:rPr>
                  <a:t> distribution with degrees of freedom of </a:t>
                </a:r>
                <a:r>
                  <a:rPr lang="en-US" sz="1200" i="0" kern="1200">
                    <a:solidFill>
                      <a:schemeClr val="tx1"/>
                    </a:solidFill>
                    <a:effectLst/>
                    <a:latin typeface="+mn-lt"/>
                    <a:ea typeface="+mn-ea"/>
                    <a:cs typeface="+mn-cs"/>
                  </a:rPr>
                  <a:t>𝑛−1</a:t>
                </a:r>
                <a:r>
                  <a:rPr lang="en-US" sz="1200" kern="1200" dirty="0">
                    <a:solidFill>
                      <a:schemeClr val="tx1"/>
                    </a:solidFill>
                    <a:effectLst/>
                    <a:latin typeface="+mn-lt"/>
                    <a:ea typeface="+mn-ea"/>
                    <a:cs typeface="+mn-cs"/>
                  </a:rPr>
                  <a:t> and the non-centrality parameter </a:t>
                </a:r>
                <a:r>
                  <a:rPr lang="en-US" sz="1200" i="0" kern="1200">
                    <a:solidFill>
                      <a:schemeClr val="tx1"/>
                    </a:solidFill>
                    <a:effectLst/>
                    <a:latin typeface="+mn-lt"/>
                    <a:ea typeface="+mn-ea"/>
                    <a:cs typeface="+mn-cs"/>
                  </a:rPr>
                  <a:t>𝛿</a:t>
                </a:r>
                <a:r>
                  <a:rPr lang="en-US" sz="1200" kern="1200" dirty="0">
                    <a:solidFill>
                      <a:schemeClr val="tx1"/>
                    </a:solidFill>
                    <a:effectLst/>
                    <a:latin typeface="+mn-lt"/>
                    <a:ea typeface="+mn-ea"/>
                    <a:cs typeface="+mn-cs"/>
                  </a:rPr>
                  <a:t>, and </a:t>
                </a:r>
                <a:r>
                  <a:rPr lang="en-US" sz="1200" i="0" kern="1200">
                    <a:solidFill>
                      <a:schemeClr val="tx1"/>
                    </a:solidFill>
                    <a:effectLst/>
                    <a:latin typeface="+mn-lt"/>
                    <a:ea typeface="+mn-ea"/>
                    <a:cs typeface="+mn-cs"/>
                  </a:rPr>
                  <a:t>𝑧_𝛽</a:t>
                </a:r>
                <a:r>
                  <a:rPr lang="en-US" sz="1200" kern="1200" dirty="0">
                    <a:solidFill>
                      <a:schemeClr val="tx1"/>
                    </a:solidFill>
                    <a:effectLst/>
                    <a:latin typeface="+mn-lt"/>
                    <a:ea typeface="+mn-ea"/>
                    <a:cs typeface="+mn-cs"/>
                  </a:rPr>
                  <a:t> denotes the </a:t>
                </a:r>
                <a:r>
                  <a:rPr lang="en-US" sz="1200" i="0" kern="1200">
                    <a:solidFill>
                      <a:schemeClr val="tx1"/>
                    </a:solidFill>
                    <a:effectLst/>
                    <a:latin typeface="+mn-lt"/>
                    <a:ea typeface="+mn-ea"/>
                    <a:cs typeface="+mn-cs"/>
                  </a:rPr>
                  <a:t>𝛽</a:t>
                </a:r>
                <a:r>
                  <a:rPr lang="en-US" sz="1200" kern="1200" dirty="0">
                    <a:solidFill>
                      <a:schemeClr val="tx1"/>
                    </a:solidFill>
                    <a:effectLst/>
                    <a:latin typeface="+mn-lt"/>
                    <a:ea typeface="+mn-ea"/>
                    <a:cs typeface="+mn-cs"/>
                  </a:rPr>
                  <a:t> quantile of standard normal distribution</a:t>
                </a:r>
                <a:endParaRPr lang="en-US" dirty="0"/>
              </a:p>
            </p:txBody>
          </p:sp>
        </mc:Fallback>
      </mc:AlternateContent>
      <p:sp>
        <p:nvSpPr>
          <p:cNvPr id="4" name="Slide Number Placeholder 3"/>
          <p:cNvSpPr>
            <a:spLocks noGrp="1"/>
          </p:cNvSpPr>
          <p:nvPr>
            <p:ph type="sldNum" sz="quarter" idx="10"/>
          </p:nvPr>
        </p:nvSpPr>
        <p:spPr/>
        <p:txBody>
          <a:bodyPr/>
          <a:lstStyle/>
          <a:p>
            <a:fld id="{E43AD44A-2E76-40B4-B913-D13D632E7E01}" type="slidenum">
              <a:rPr lang="en-US" smtClean="0"/>
              <a:t>9</a:t>
            </a:fld>
            <a:endParaRPr lang="en-US"/>
          </a:p>
        </p:txBody>
      </p:sp>
    </p:spTree>
    <p:extLst>
      <p:ext uri="{BB962C8B-B14F-4D97-AF65-F5344CB8AC3E}">
        <p14:creationId xmlns:p14="http://schemas.microsoft.com/office/powerpoint/2010/main" val="35977603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51317922-6DFC-48E1-83A9-BF1990C23E3F}"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847E80DD-CDB2-4FA4-AFE3-276D8812E874}"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188F43D1-C669-4360-9C8B-7DC220907EAE}"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4DF5EF31-DA42-4F07-9F49-63B2DCC34CDE}"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23B8D2B2-7044-4184-91DB-286133DDACD5}"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11F3CBAF-C36F-4181-95C5-FD48419CCB23}"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3D0FE3E5-5DAB-48B1-BAEB-1D378AB3FE4C}"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95D2D58F-BB31-411A-942C-CC53497F44BE}"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1FDA4732-E173-4961-9C31-D9502CAF6DDA}"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182323EF-F965-4E8F-9A75-BD08949375F3}"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C57EE7DE-8154-4F72-A562-B941330907DC}"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FAF0FBF6-96B3-4716-8642-657D14EEF2B4}"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Times" charset="0"/>
        </a:defRPr>
      </a:lvl2pPr>
      <a:lvl3pPr algn="ctr" rtl="0" fontAlgn="base">
        <a:spcBef>
          <a:spcPct val="0"/>
        </a:spcBef>
        <a:spcAft>
          <a:spcPct val="0"/>
        </a:spcAft>
        <a:defRPr sz="4400">
          <a:solidFill>
            <a:schemeClr val="tx2"/>
          </a:solidFill>
          <a:latin typeface="Times" charset="0"/>
        </a:defRPr>
      </a:lvl3pPr>
      <a:lvl4pPr algn="ctr" rtl="0" fontAlgn="base">
        <a:spcBef>
          <a:spcPct val="0"/>
        </a:spcBef>
        <a:spcAft>
          <a:spcPct val="0"/>
        </a:spcAft>
        <a:defRPr sz="4400">
          <a:solidFill>
            <a:schemeClr val="tx2"/>
          </a:solidFill>
          <a:latin typeface="Times" charset="0"/>
        </a:defRPr>
      </a:lvl4pPr>
      <a:lvl5pPr algn="ctr" rtl="0" fontAlgn="base">
        <a:spcBef>
          <a:spcPct val="0"/>
        </a:spcBef>
        <a:spcAft>
          <a:spcPct val="0"/>
        </a:spcAft>
        <a:defRPr sz="4400">
          <a:solidFill>
            <a:schemeClr val="tx2"/>
          </a:solidFill>
          <a:latin typeface="Times" charset="0"/>
        </a:defRPr>
      </a:lvl5pPr>
      <a:lvl6pPr marL="457200" algn="ctr" rtl="0" fontAlgn="base">
        <a:spcBef>
          <a:spcPct val="0"/>
        </a:spcBef>
        <a:spcAft>
          <a:spcPct val="0"/>
        </a:spcAft>
        <a:defRPr sz="4400">
          <a:solidFill>
            <a:schemeClr val="tx2"/>
          </a:solidFill>
          <a:latin typeface="Times" charset="0"/>
        </a:defRPr>
      </a:lvl6pPr>
      <a:lvl7pPr marL="914400" algn="ctr" rtl="0" fontAlgn="base">
        <a:spcBef>
          <a:spcPct val="0"/>
        </a:spcBef>
        <a:spcAft>
          <a:spcPct val="0"/>
        </a:spcAft>
        <a:defRPr sz="4400">
          <a:solidFill>
            <a:schemeClr val="tx2"/>
          </a:solidFill>
          <a:latin typeface="Times" charset="0"/>
        </a:defRPr>
      </a:lvl7pPr>
      <a:lvl8pPr marL="1371600" algn="ctr" rtl="0" fontAlgn="base">
        <a:spcBef>
          <a:spcPct val="0"/>
        </a:spcBef>
        <a:spcAft>
          <a:spcPct val="0"/>
        </a:spcAft>
        <a:defRPr sz="4400">
          <a:solidFill>
            <a:schemeClr val="tx2"/>
          </a:solidFill>
          <a:latin typeface="Times" charset="0"/>
        </a:defRPr>
      </a:lvl8pPr>
      <a:lvl9pPr marL="1828800" algn="ctr" rtl="0" fontAlgn="base">
        <a:spcBef>
          <a:spcPct val="0"/>
        </a:spcBef>
        <a:spcAft>
          <a:spcPct val="0"/>
        </a:spcAft>
        <a:defRPr sz="4400">
          <a:solidFill>
            <a:schemeClr val="tx2"/>
          </a:solidFill>
          <a:latin typeface="Times" charset="0"/>
        </a:defRPr>
      </a:lvl9pPr>
    </p:titleStyle>
    <p:body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5.emf"/><Relationship Id="rId3" Type="http://schemas.openxmlformats.org/officeDocument/2006/relationships/notesSlide" Target="../notesSlides/notesSlide2.xml"/><Relationship Id="rId7" Type="http://schemas.openxmlformats.org/officeDocument/2006/relationships/image" Target="../media/image4.png"/><Relationship Id="rId2" Type="http://schemas.openxmlformats.org/officeDocument/2006/relationships/slideLayout" Target="../slideLayouts/slideLayout7.xml"/><Relationship Id="rId1" Type="http://schemas.openxmlformats.org/officeDocument/2006/relationships/tags" Target="../tags/tag1.xml"/><Relationship Id="rId6" Type="http://schemas.openxmlformats.org/officeDocument/2006/relationships/image" Target="../media/image3.emf"/><Relationship Id="rId5" Type="http://schemas.openxmlformats.org/officeDocument/2006/relationships/image" Target="../media/image2.emf"/><Relationship Id="rId4" Type="http://schemas.openxmlformats.org/officeDocument/2006/relationships/image" Target="../media/image1.png"/><Relationship Id="rId9" Type="http://schemas.openxmlformats.org/officeDocument/2006/relationships/image" Target="../media/image6.png"/></Relationships>
</file>

<file path=ppt/slides/_rels/slide3.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notesSlide" Target="../notesSlides/notesSlide3.xml"/><Relationship Id="rId7" Type="http://schemas.openxmlformats.org/officeDocument/2006/relationships/image" Target="../media/image9.jpeg"/><Relationship Id="rId2" Type="http://schemas.openxmlformats.org/officeDocument/2006/relationships/slideLayout" Target="../slideLayouts/slideLayout7.xml"/><Relationship Id="rId1" Type="http://schemas.openxmlformats.org/officeDocument/2006/relationships/tags" Target="../tags/tag2.xml"/><Relationship Id="rId6" Type="http://schemas.openxmlformats.org/officeDocument/2006/relationships/image" Target="../media/image8.jpeg"/><Relationship Id="rId5" Type="http://schemas.openxmlformats.org/officeDocument/2006/relationships/image" Target="../media/image7.jpeg"/><Relationship Id="rId10" Type="http://schemas.openxmlformats.org/officeDocument/2006/relationships/image" Target="../media/image12.jpeg"/><Relationship Id="rId4" Type="http://schemas.openxmlformats.org/officeDocument/2006/relationships/image" Target="../media/image1.png"/><Relationship Id="rId9" Type="http://schemas.openxmlformats.org/officeDocument/2006/relationships/image" Target="../media/image11.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3.xml"/><Relationship Id="rId5" Type="http://schemas.openxmlformats.org/officeDocument/2006/relationships/image" Target="../media/image13.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4.xml"/><Relationship Id="rId5" Type="http://schemas.openxmlformats.org/officeDocument/2006/relationships/image" Target="../media/image2.emf"/><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5.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7" Type="http://schemas.openxmlformats.org/officeDocument/2006/relationships/image" Target="../media/image14.png"/><Relationship Id="rId2" Type="http://schemas.openxmlformats.org/officeDocument/2006/relationships/slideLayout" Target="../slideLayouts/slideLayout7.xml"/><Relationship Id="rId1" Type="http://schemas.openxmlformats.org/officeDocument/2006/relationships/tags" Target="../tags/tag6.xml"/><Relationship Id="rId6" Type="http://schemas.openxmlformats.org/officeDocument/2006/relationships/image" Target="../media/image4.png"/><Relationship Id="rId5" Type="http://schemas.openxmlformats.org/officeDocument/2006/relationships/image" Target="../media/image3.emf"/><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8" Type="http://schemas.openxmlformats.org/officeDocument/2006/relationships/image" Target="../media/image17.emf"/><Relationship Id="rId3" Type="http://schemas.openxmlformats.org/officeDocument/2006/relationships/notesSlide" Target="../notesSlides/notesSlide8.xml"/><Relationship Id="rId7" Type="http://schemas.openxmlformats.org/officeDocument/2006/relationships/image" Target="../media/image16.emf"/><Relationship Id="rId2" Type="http://schemas.openxmlformats.org/officeDocument/2006/relationships/slideLayout" Target="../slideLayouts/slideLayout7.xml"/><Relationship Id="rId1" Type="http://schemas.openxmlformats.org/officeDocument/2006/relationships/tags" Target="../tags/tag7.xml"/><Relationship Id="rId6" Type="http://schemas.openxmlformats.org/officeDocument/2006/relationships/image" Target="../media/image15.emf"/><Relationship Id="rId5" Type="http://schemas.openxmlformats.org/officeDocument/2006/relationships/image" Target="../media/image5.emf"/><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8.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295400" y="540652"/>
            <a:ext cx="7086600" cy="5541517"/>
          </a:xfrm>
          <a:prstGeom prst="rect">
            <a:avLst/>
          </a:prstGeom>
          <a:noFill/>
        </p:spPr>
        <p:txBody>
          <a:bodyPr wrap="square" lIns="0" rIns="0" rtlCol="0">
            <a:spAutoFit/>
          </a:bodyPr>
          <a:lstStyle/>
          <a:p>
            <a:pPr algn="ctr"/>
            <a:endParaRPr lang="en-US" b="1" dirty="0"/>
          </a:p>
          <a:p>
            <a:pPr algn="ctr"/>
            <a:r>
              <a:rPr lang="en-US" sz="3600" b="1" dirty="0" smtClean="0"/>
              <a:t>Final Project: Camera Calibration &amp; Augmented Reality </a:t>
            </a:r>
          </a:p>
          <a:p>
            <a:pPr algn="ctr"/>
            <a:endParaRPr lang="en-US" sz="2400" dirty="0">
              <a:solidFill>
                <a:schemeClr val="accent1">
                  <a:lumMod val="60000"/>
                  <a:lumOff val="40000"/>
                </a:schemeClr>
              </a:solidFill>
              <a:latin typeface="Arial Narrow" pitchFamily="34" charset="0"/>
            </a:endParaRPr>
          </a:p>
          <a:p>
            <a:pPr algn="ctr"/>
            <a:r>
              <a:rPr lang="en-US" sz="2400" dirty="0">
                <a:solidFill>
                  <a:schemeClr val="accent1">
                    <a:lumMod val="60000"/>
                    <a:lumOff val="40000"/>
                  </a:schemeClr>
                </a:solidFill>
                <a:latin typeface="Arial Narrow" pitchFamily="34" charset="0"/>
              </a:rPr>
              <a:t>●  ●  ●  ●  ●</a:t>
            </a:r>
          </a:p>
          <a:p>
            <a:pPr algn="ctr">
              <a:lnSpc>
                <a:spcPct val="110000"/>
              </a:lnSpc>
            </a:pPr>
            <a:r>
              <a:rPr lang="en-US" sz="2400" dirty="0">
                <a:solidFill>
                  <a:schemeClr val="accent1">
                    <a:lumMod val="60000"/>
                    <a:lumOff val="40000"/>
                  </a:schemeClr>
                </a:solidFill>
                <a:latin typeface="Arial Narrow" pitchFamily="34" charset="0"/>
              </a:rPr>
              <a:t> </a:t>
            </a:r>
          </a:p>
          <a:p>
            <a:pPr algn="ctr">
              <a:lnSpc>
                <a:spcPct val="110000"/>
              </a:lnSpc>
            </a:pPr>
            <a:endParaRPr lang="en-US" sz="2400" dirty="0">
              <a:solidFill>
                <a:schemeClr val="accent1">
                  <a:lumMod val="60000"/>
                  <a:lumOff val="40000"/>
                </a:schemeClr>
              </a:solidFill>
              <a:latin typeface="Arial Narrow" pitchFamily="34" charset="0"/>
            </a:endParaRPr>
          </a:p>
          <a:p>
            <a:pPr algn="ctr">
              <a:spcBef>
                <a:spcPts val="0"/>
              </a:spcBef>
            </a:pPr>
            <a:r>
              <a:rPr lang="en-US" sz="2300" i="1" dirty="0">
                <a:latin typeface="Georgia" pitchFamily="18" charset="0"/>
              </a:rPr>
              <a:t>Zeyu </a:t>
            </a:r>
            <a:r>
              <a:rPr lang="en-US" sz="2300" i="1" dirty="0" smtClean="0">
                <a:latin typeface="Georgia" pitchFamily="18" charset="0"/>
              </a:rPr>
              <a:t>Wang</a:t>
            </a:r>
          </a:p>
          <a:p>
            <a:pPr algn="ctr">
              <a:spcBef>
                <a:spcPts val="0"/>
              </a:spcBef>
            </a:pPr>
            <a:endParaRPr lang="en-US" sz="2300" i="1" dirty="0" smtClean="0">
              <a:latin typeface="Georgia" pitchFamily="18" charset="0"/>
            </a:endParaRPr>
          </a:p>
          <a:p>
            <a:pPr algn="ctr">
              <a:spcBef>
                <a:spcPts val="0"/>
              </a:spcBef>
            </a:pPr>
            <a:r>
              <a:rPr lang="en-US" sz="2300" i="1" dirty="0" smtClean="0">
                <a:latin typeface="Georgia" pitchFamily="18" charset="0"/>
              </a:rPr>
              <a:t>CIVILEN 6451</a:t>
            </a:r>
            <a:endParaRPr lang="en-US" sz="2300" i="1" dirty="0">
              <a:latin typeface="Georgia" pitchFamily="18" charset="0"/>
            </a:endParaRPr>
          </a:p>
          <a:p>
            <a:pPr algn="ctr">
              <a:spcBef>
                <a:spcPts val="0"/>
              </a:spcBef>
            </a:pPr>
            <a:endParaRPr lang="en-US" sz="1050" dirty="0">
              <a:latin typeface="Georgia" pitchFamily="18" charset="0"/>
            </a:endParaRPr>
          </a:p>
          <a:p>
            <a:pPr algn="ctr">
              <a:spcBef>
                <a:spcPts val="0"/>
              </a:spcBef>
            </a:pPr>
            <a:r>
              <a:rPr lang="en-US" sz="2000" b="1" dirty="0">
                <a:latin typeface="Georgia" pitchFamily="18" charset="0"/>
              </a:rPr>
              <a:t>The Ohio State </a:t>
            </a:r>
            <a:r>
              <a:rPr lang="en-US" sz="2000" b="1" dirty="0" smtClean="0">
                <a:latin typeface="Georgia" pitchFamily="18" charset="0"/>
              </a:rPr>
              <a:t>University</a:t>
            </a:r>
          </a:p>
          <a:p>
            <a:pPr algn="ctr">
              <a:spcBef>
                <a:spcPts val="0"/>
              </a:spcBef>
            </a:pPr>
            <a:endParaRPr lang="en-US" sz="2000" b="1" dirty="0">
              <a:latin typeface="Georgia" pitchFamily="18" charset="0"/>
            </a:endParaRPr>
          </a:p>
          <a:p>
            <a:pPr algn="ctr">
              <a:spcBef>
                <a:spcPts val="0"/>
              </a:spcBef>
            </a:pPr>
            <a:endParaRPr lang="en-US" sz="1800" dirty="0">
              <a:latin typeface="Georgia" pitchFamily="18" charset="0"/>
            </a:endParaRPr>
          </a:p>
          <a:p>
            <a:pPr algn="ctr">
              <a:lnSpc>
                <a:spcPct val="110000"/>
              </a:lnSpc>
            </a:pPr>
            <a:r>
              <a:rPr lang="en-US" sz="1800" dirty="0">
                <a:solidFill>
                  <a:schemeClr val="tx2">
                    <a:lumMod val="75000"/>
                  </a:schemeClr>
                </a:solidFill>
                <a:latin typeface="Georgia" panose="02040502050405020303" pitchFamily="18" charset="0"/>
              </a:rPr>
              <a:t>April </a:t>
            </a:r>
            <a:r>
              <a:rPr lang="en-US" sz="1800" dirty="0" smtClean="0">
                <a:solidFill>
                  <a:schemeClr val="tx2">
                    <a:lumMod val="75000"/>
                  </a:schemeClr>
                </a:solidFill>
                <a:latin typeface="Georgia" panose="02040502050405020303" pitchFamily="18" charset="0"/>
              </a:rPr>
              <a:t>30, </a:t>
            </a:r>
            <a:r>
              <a:rPr lang="en-US" sz="1800" dirty="0">
                <a:solidFill>
                  <a:schemeClr val="tx2">
                    <a:lumMod val="75000"/>
                  </a:schemeClr>
                </a:solidFill>
                <a:latin typeface="Georgia" panose="02040502050405020303" pitchFamily="18" charset="0"/>
              </a:rPr>
              <a:t>2018</a:t>
            </a:r>
          </a:p>
        </p:txBody>
      </p:sp>
      <p:pic>
        <p:nvPicPr>
          <p:cNvPr id="5" name="Picture 16" descr="OSU_99000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4119"/>
            <a:ext cx="1073066" cy="1073066"/>
          </a:xfrm>
          <a:prstGeom prst="rect">
            <a:avLst/>
          </a:prstGeom>
          <a:noFill/>
        </p:spPr>
      </p:pic>
    </p:spTree>
    <p:extLst>
      <p:ext uri="{BB962C8B-B14F-4D97-AF65-F5344CB8AC3E}">
        <p14:creationId xmlns:p14="http://schemas.microsoft.com/office/powerpoint/2010/main" val="796587660"/>
      </p:ext>
    </p:extLst>
  </p:cSld>
  <p:clrMapOvr>
    <a:masterClrMapping/>
  </p:clrMapOvr>
  <mc:AlternateContent xmlns:mc="http://schemas.openxmlformats.org/markup-compatibility/2006" xmlns:p14="http://schemas.microsoft.com/office/powerpoint/2010/main">
    <mc:Choice Requires="p14">
      <p:transition spd="slow" p14:dur="2000" advTm="19193"/>
    </mc:Choice>
    <mc:Fallback xmlns="">
      <p:transition spd="slow" advTm="19193"/>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657600" y="2971800"/>
            <a:ext cx="1710725" cy="400110"/>
          </a:xfrm>
          <a:prstGeom prst="rect">
            <a:avLst/>
          </a:prstGeom>
        </p:spPr>
        <p:txBody>
          <a:bodyPr wrap="none">
            <a:spAutoFit/>
          </a:bodyPr>
          <a:lstStyle/>
          <a:p>
            <a:r>
              <a:rPr lang="en-US" sz="2000" b="1" dirty="0">
                <a:latin typeface="Georgia" panose="02040502050405020303" pitchFamily="18" charset="0"/>
              </a:rPr>
              <a:t>Thank You!</a:t>
            </a:r>
          </a:p>
        </p:txBody>
      </p:sp>
      <p:sp>
        <p:nvSpPr>
          <p:cNvPr id="3" name="Rectangle 4"/>
          <p:cNvSpPr>
            <a:spLocks noChangeArrowheads="1"/>
          </p:cNvSpPr>
          <p:nvPr/>
        </p:nvSpPr>
        <p:spPr bwMode="auto">
          <a:xfrm>
            <a:off x="0" y="0"/>
            <a:ext cx="9144000" cy="838200"/>
          </a:xfrm>
          <a:prstGeom prst="rect">
            <a:avLst/>
          </a:prstGeom>
          <a:solidFill>
            <a:srgbClr val="969696"/>
          </a:solidFill>
          <a:ln w="9525">
            <a:noFill/>
            <a:miter lim="800000"/>
            <a:headEnd/>
            <a:tailEnd/>
          </a:ln>
          <a:effectLst/>
        </p:spPr>
        <p:txBody>
          <a:bodyPr wrap="none" anchor="ctr"/>
          <a:lstStyle/>
          <a:p>
            <a:pPr algn="r"/>
            <a:endParaRPr lang="en-US" sz="1800">
              <a:solidFill>
                <a:schemeClr val="bg1"/>
              </a:solidFill>
              <a:latin typeface="Arial Black" charset="0"/>
            </a:endParaRPr>
          </a:p>
        </p:txBody>
      </p:sp>
      <p:pic>
        <p:nvPicPr>
          <p:cNvPr id="5" name="Picture 16" descr="OSU_99000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 y="-3295"/>
            <a:ext cx="833121" cy="833121"/>
          </a:xfrm>
          <a:prstGeom prst="rect">
            <a:avLst/>
          </a:prstGeom>
          <a:noFill/>
        </p:spPr>
      </p:pic>
      <p:sp>
        <p:nvSpPr>
          <p:cNvPr id="9" name="Slide Number Placeholder 8"/>
          <p:cNvSpPr>
            <a:spLocks noGrp="1"/>
          </p:cNvSpPr>
          <p:nvPr>
            <p:ph type="sldNum" sz="quarter" idx="12"/>
          </p:nvPr>
        </p:nvSpPr>
        <p:spPr/>
        <p:txBody>
          <a:bodyPr/>
          <a:lstStyle/>
          <a:p>
            <a:fld id="{1FDA4732-E173-4961-9C31-D9502CAF6DDA}" type="slidenum">
              <a:rPr lang="en-US" smtClean="0"/>
              <a:pPr/>
              <a:t>10</a:t>
            </a:fld>
            <a:endParaRPr lang="en-US"/>
          </a:p>
        </p:txBody>
      </p:sp>
      <p:sp>
        <p:nvSpPr>
          <p:cNvPr id="7" name="Text Box 7"/>
          <p:cNvSpPr txBox="1">
            <a:spLocks noChangeArrowheads="1"/>
          </p:cNvSpPr>
          <p:nvPr/>
        </p:nvSpPr>
        <p:spPr bwMode="auto">
          <a:xfrm>
            <a:off x="4114800" y="213210"/>
            <a:ext cx="5029200" cy="400110"/>
          </a:xfrm>
          <a:prstGeom prst="rect">
            <a:avLst/>
          </a:prstGeom>
          <a:noFill/>
          <a:ln w="9525">
            <a:noFill/>
            <a:miter lim="800000"/>
            <a:headEnd/>
            <a:tailEnd/>
          </a:ln>
          <a:effectLst/>
        </p:spPr>
        <p:txBody>
          <a:bodyPr wrap="square">
            <a:spAutoFit/>
          </a:bodyPr>
          <a:lstStyle/>
          <a:p>
            <a:pPr algn="r"/>
            <a:r>
              <a:rPr lang="en-US" sz="2000" b="1" dirty="0" smtClean="0">
                <a:solidFill>
                  <a:schemeClr val="bg1"/>
                </a:solidFill>
                <a:latin typeface="Georgia" charset="0"/>
              </a:rPr>
              <a:t>Final Project</a:t>
            </a:r>
            <a:endParaRPr lang="en-US" sz="2000" b="1" dirty="0">
              <a:solidFill>
                <a:schemeClr val="bg1"/>
              </a:solidFill>
              <a:latin typeface="Georgia" charset="0"/>
            </a:endParaRPr>
          </a:p>
        </p:txBody>
      </p:sp>
    </p:spTree>
  </p:cSld>
  <p:clrMapOvr>
    <a:masterClrMapping/>
  </p:clrMapOvr>
  <mc:AlternateContent xmlns:mc="http://schemas.openxmlformats.org/markup-compatibility/2006" xmlns:p14="http://schemas.microsoft.com/office/powerpoint/2010/main">
    <mc:Choice Requires="p14">
      <p:transition spd="slow" p14:dur="2000" advTm="3754"/>
    </mc:Choice>
    <mc:Fallback xmlns="">
      <p:transition spd="slow" advTm="3754"/>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p:cNvSpPr>
            <a:spLocks noChangeArrowheads="1"/>
          </p:cNvSpPr>
          <p:nvPr/>
        </p:nvSpPr>
        <p:spPr bwMode="auto">
          <a:xfrm>
            <a:off x="0" y="0"/>
            <a:ext cx="9144000" cy="838200"/>
          </a:xfrm>
          <a:prstGeom prst="rect">
            <a:avLst/>
          </a:prstGeom>
          <a:solidFill>
            <a:srgbClr val="969696"/>
          </a:solidFill>
          <a:ln w="9525">
            <a:noFill/>
            <a:miter lim="800000"/>
            <a:headEnd/>
            <a:tailEnd/>
          </a:ln>
          <a:effectLst/>
        </p:spPr>
        <p:txBody>
          <a:bodyPr wrap="none" anchor="ctr"/>
          <a:lstStyle/>
          <a:p>
            <a:pPr algn="r"/>
            <a:endParaRPr lang="en-US" sz="1800">
              <a:solidFill>
                <a:schemeClr val="bg1"/>
              </a:solidFill>
              <a:latin typeface="Arial Black" charset="0"/>
            </a:endParaRPr>
          </a:p>
        </p:txBody>
      </p:sp>
      <p:sp>
        <p:nvSpPr>
          <p:cNvPr id="11" name="Text Box 7"/>
          <p:cNvSpPr txBox="1">
            <a:spLocks noChangeArrowheads="1"/>
          </p:cNvSpPr>
          <p:nvPr/>
        </p:nvSpPr>
        <p:spPr bwMode="auto">
          <a:xfrm>
            <a:off x="4114800" y="222733"/>
            <a:ext cx="5029200" cy="400110"/>
          </a:xfrm>
          <a:prstGeom prst="rect">
            <a:avLst/>
          </a:prstGeom>
          <a:noFill/>
          <a:ln w="9525">
            <a:noFill/>
            <a:miter lim="800000"/>
            <a:headEnd/>
            <a:tailEnd/>
          </a:ln>
          <a:effectLst/>
        </p:spPr>
        <p:txBody>
          <a:bodyPr wrap="square">
            <a:spAutoFit/>
          </a:bodyPr>
          <a:lstStyle/>
          <a:p>
            <a:pPr algn="r"/>
            <a:r>
              <a:rPr lang="en-US" sz="2000" b="1" dirty="0" smtClean="0">
                <a:solidFill>
                  <a:schemeClr val="bg1"/>
                </a:solidFill>
                <a:latin typeface="Georgia" charset="0"/>
              </a:rPr>
              <a:t>Agenda</a:t>
            </a:r>
            <a:endParaRPr lang="en-US" sz="2000" b="1" dirty="0">
              <a:latin typeface="Georgia" charset="0"/>
            </a:endParaRPr>
          </a:p>
        </p:txBody>
      </p:sp>
      <p:pic>
        <p:nvPicPr>
          <p:cNvPr id="12" name="Picture 16" descr="OSU_990000"/>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 y="-3295"/>
            <a:ext cx="833121" cy="833121"/>
          </a:xfrm>
          <a:prstGeom prst="rect">
            <a:avLst/>
          </a:prstGeom>
          <a:noFill/>
        </p:spPr>
      </p:pic>
      <p:sp>
        <p:nvSpPr>
          <p:cNvPr id="17" name="Text Box 15"/>
          <p:cNvSpPr txBox="1">
            <a:spLocks noChangeArrowheads="1"/>
          </p:cNvSpPr>
          <p:nvPr/>
        </p:nvSpPr>
        <p:spPr bwMode="auto">
          <a:xfrm>
            <a:off x="685800" y="1676400"/>
            <a:ext cx="2957470" cy="400110"/>
          </a:xfrm>
          <a:prstGeom prst="rect">
            <a:avLst/>
          </a:prstGeom>
          <a:solidFill>
            <a:schemeClr val="bg1">
              <a:alpha val="80000"/>
            </a:schemeClr>
          </a:solidFill>
          <a:ln w="9525">
            <a:noFill/>
            <a:miter lim="800000"/>
            <a:headEnd/>
            <a:tailEnd/>
          </a:ln>
          <a:effectLst/>
        </p:spPr>
        <p:txBody>
          <a:bodyPr wrap="square">
            <a:spAutoFit/>
          </a:bodyPr>
          <a:lstStyle/>
          <a:p>
            <a:pPr marL="342900" indent="-342900">
              <a:spcBef>
                <a:spcPct val="20000"/>
              </a:spcBef>
              <a:spcAft>
                <a:spcPts val="300"/>
              </a:spcAft>
              <a:buFont typeface="Arial" pitchFamily="34" charset="0"/>
              <a:buChar char="•"/>
            </a:pPr>
            <a:r>
              <a:rPr lang="en-US" sz="2000" dirty="0" smtClean="0">
                <a:latin typeface="Georgia" panose="02040502050405020303" pitchFamily="18" charset="0"/>
                <a:cs typeface="Gautami" panose="020B0502040204020203" pitchFamily="34" charset="0"/>
              </a:rPr>
              <a:t>Camera Calibration</a:t>
            </a:r>
            <a:endParaRPr lang="en-US" sz="2000" dirty="0">
              <a:latin typeface="Georgia" panose="02040502050405020303" pitchFamily="18" charset="0"/>
              <a:cs typeface="Gautami" panose="020B0502040204020203" pitchFamily="34" charset="0"/>
            </a:endParaRPr>
          </a:p>
        </p:txBody>
      </p:sp>
      <p:sp>
        <p:nvSpPr>
          <p:cNvPr id="2" name="Slide Number Placeholder 1"/>
          <p:cNvSpPr>
            <a:spLocks noGrp="1"/>
          </p:cNvSpPr>
          <p:nvPr>
            <p:ph type="sldNum" sz="quarter" idx="12"/>
          </p:nvPr>
        </p:nvSpPr>
        <p:spPr/>
        <p:txBody>
          <a:bodyPr/>
          <a:lstStyle/>
          <a:p>
            <a:fld id="{1FDA4732-E173-4961-9C31-D9502CAF6DDA}" type="slidenum">
              <a:rPr lang="en-US" smtClean="0"/>
              <a:pPr/>
              <a:t>2</a:t>
            </a:fld>
            <a:endParaRPr lang="en-US" dirty="0"/>
          </a:p>
        </p:txBody>
      </p:sp>
      <p:pic>
        <p:nvPicPr>
          <p:cNvPr id="13" name="Picture 12"/>
          <p:cNvPicPr/>
          <p:nvPr/>
        </p:nvPicPr>
        <p:blipFill>
          <a:blip r:embed="rId5">
            <a:extLst>
              <a:ext uri="{28A0092B-C50C-407E-A947-70E740481C1C}">
                <a14:useLocalDpi xmlns:a14="http://schemas.microsoft.com/office/drawing/2010/main" val="0"/>
              </a:ext>
            </a:extLst>
          </a:blip>
          <a:srcRect/>
          <a:stretch>
            <a:fillRect/>
          </a:stretch>
        </p:blipFill>
        <p:spPr bwMode="auto">
          <a:xfrm>
            <a:off x="5334001" y="981437"/>
            <a:ext cx="2895600" cy="2218963"/>
          </a:xfrm>
          <a:prstGeom prst="rect">
            <a:avLst/>
          </a:prstGeom>
          <a:noFill/>
          <a:ln>
            <a:noFill/>
          </a:ln>
        </p:spPr>
      </p:pic>
      <p:sp>
        <p:nvSpPr>
          <p:cNvPr id="4" name="Rectangle 3"/>
          <p:cNvSpPr/>
          <p:nvPr/>
        </p:nvSpPr>
        <p:spPr>
          <a:xfrm>
            <a:off x="833120" y="3829831"/>
            <a:ext cx="3281680" cy="2031325"/>
          </a:xfrm>
          <a:prstGeom prst="rect">
            <a:avLst/>
          </a:prstGeom>
        </p:spPr>
        <p:txBody>
          <a:bodyPr wrap="square">
            <a:spAutoFit/>
          </a:bodyPr>
          <a:lstStyle/>
          <a:p>
            <a:pPr marL="342900" indent="-342900">
              <a:spcBef>
                <a:spcPct val="20000"/>
              </a:spcBef>
              <a:spcAft>
                <a:spcPts val="300"/>
              </a:spcAft>
              <a:buFont typeface="Arial" pitchFamily="34" charset="0"/>
              <a:buChar char="•"/>
            </a:pPr>
            <a:r>
              <a:rPr lang="en-US" sz="2000" dirty="0" smtClean="0">
                <a:latin typeface="Georgia" panose="02040502050405020303" pitchFamily="18" charset="0"/>
                <a:cs typeface="Gautami" panose="020B0502040204020203" pitchFamily="34" charset="0"/>
              </a:rPr>
              <a:t>Augmented Reality</a:t>
            </a:r>
            <a:endParaRPr lang="en-US" sz="2000" dirty="0">
              <a:latin typeface="Georgia" panose="02040502050405020303" pitchFamily="18" charset="0"/>
              <a:cs typeface="Gautami" panose="020B0502040204020203" pitchFamily="34" charset="0"/>
            </a:endParaRPr>
          </a:p>
          <a:p>
            <a:pPr marL="800100" lvl="1" indent="-342900">
              <a:spcBef>
                <a:spcPct val="20000"/>
              </a:spcBef>
              <a:spcAft>
                <a:spcPts val="300"/>
              </a:spcAft>
              <a:buFont typeface="Courier New" panose="02070309020205020404" pitchFamily="49" charset="0"/>
              <a:buChar char="o"/>
            </a:pPr>
            <a:r>
              <a:rPr lang="en-US" altLang="zh-CN" sz="2000" dirty="0" smtClean="0">
                <a:latin typeface="Georgia" panose="02040502050405020303" pitchFamily="18" charset="0"/>
                <a:cs typeface="Times New Roman" panose="02020603050405020304" pitchFamily="18" charset="0"/>
              </a:rPr>
              <a:t>Simple Cubic</a:t>
            </a:r>
          </a:p>
          <a:p>
            <a:pPr marL="800100" lvl="1" indent="-342900">
              <a:spcBef>
                <a:spcPct val="20000"/>
              </a:spcBef>
              <a:spcAft>
                <a:spcPts val="300"/>
              </a:spcAft>
              <a:buFont typeface="Courier New" panose="02070309020205020404" pitchFamily="49" charset="0"/>
              <a:buChar char="o"/>
            </a:pPr>
            <a:endParaRPr lang="en-US" altLang="zh-CN" sz="2000" dirty="0" smtClean="0">
              <a:latin typeface="Georgia" panose="02040502050405020303" pitchFamily="18" charset="0"/>
              <a:cs typeface="Times New Roman" panose="02020603050405020304" pitchFamily="18" charset="0"/>
            </a:endParaRPr>
          </a:p>
          <a:p>
            <a:pPr marL="800100" lvl="1" indent="-342900">
              <a:spcBef>
                <a:spcPct val="20000"/>
              </a:spcBef>
              <a:spcAft>
                <a:spcPts val="300"/>
              </a:spcAft>
              <a:buFont typeface="Courier New" panose="02070309020205020404" pitchFamily="49" charset="0"/>
              <a:buChar char="o"/>
            </a:pPr>
            <a:endParaRPr lang="en-US" altLang="zh-CN" sz="2000" dirty="0">
              <a:latin typeface="Georgia" panose="02040502050405020303" pitchFamily="18" charset="0"/>
              <a:cs typeface="Times New Roman" panose="02020603050405020304" pitchFamily="18" charset="0"/>
            </a:endParaRPr>
          </a:p>
          <a:p>
            <a:pPr marL="800100" lvl="1" indent="-342900">
              <a:spcBef>
                <a:spcPct val="20000"/>
              </a:spcBef>
              <a:spcAft>
                <a:spcPts val="300"/>
              </a:spcAft>
              <a:buFont typeface="Courier New" panose="02070309020205020404" pitchFamily="49" charset="0"/>
              <a:buChar char="o"/>
            </a:pPr>
            <a:r>
              <a:rPr lang="en-US" altLang="zh-CN" sz="2000" dirty="0" smtClean="0">
                <a:latin typeface="Georgia" panose="02040502050405020303" pitchFamily="18" charset="0"/>
                <a:cs typeface="Times New Roman" panose="02020603050405020304" pitchFamily="18" charset="0"/>
              </a:rPr>
              <a:t>Complex 3D teapot</a:t>
            </a:r>
            <a:endParaRPr lang="en-US" dirty="0"/>
          </a:p>
        </p:txBody>
      </p:sp>
      <p:pic>
        <p:nvPicPr>
          <p:cNvPr id="15" name="Picture 14"/>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334001" y="3829831"/>
            <a:ext cx="1310474" cy="1066800"/>
          </a:xfrm>
          <a:prstGeom prst="rect">
            <a:avLst/>
          </a:prstGeom>
          <a:noFill/>
          <a:ln>
            <a:noFill/>
          </a:ln>
        </p:spPr>
      </p:pic>
      <p:pic>
        <p:nvPicPr>
          <p:cNvPr id="16" name="Picture 15"/>
          <p:cNvPicPr/>
          <p:nvPr/>
        </p:nvPicPr>
        <p:blipFill>
          <a:blip r:embed="rId7"/>
          <a:stretch>
            <a:fillRect/>
          </a:stretch>
        </p:blipFill>
        <p:spPr>
          <a:xfrm>
            <a:off x="5334001" y="4896631"/>
            <a:ext cx="1386674" cy="1223171"/>
          </a:xfrm>
          <a:prstGeom prst="rect">
            <a:avLst/>
          </a:prstGeom>
        </p:spPr>
      </p:pic>
      <p:pic>
        <p:nvPicPr>
          <p:cNvPr id="18" name="Picture 17"/>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993239" y="3686753"/>
            <a:ext cx="1740873" cy="1295400"/>
          </a:xfrm>
          <a:prstGeom prst="rect">
            <a:avLst/>
          </a:prstGeom>
          <a:noFill/>
          <a:ln>
            <a:noFill/>
          </a:ln>
        </p:spPr>
      </p:pic>
      <p:pic>
        <p:nvPicPr>
          <p:cNvPr id="5" name="Picture 4"/>
          <p:cNvPicPr>
            <a:picLocks noChangeAspect="1"/>
          </p:cNvPicPr>
          <p:nvPr/>
        </p:nvPicPr>
        <p:blipFill>
          <a:blip r:embed="rId9"/>
          <a:stretch>
            <a:fillRect/>
          </a:stretch>
        </p:blipFill>
        <p:spPr>
          <a:xfrm>
            <a:off x="7125593" y="5014501"/>
            <a:ext cx="1485007" cy="1105301"/>
          </a:xfrm>
          <a:prstGeom prst="rect">
            <a:avLst/>
          </a:prstGeom>
        </p:spPr>
      </p:pic>
    </p:spTree>
    <p:custDataLst>
      <p:tags r:id="rId1"/>
    </p:custDataLst>
    <p:extLst>
      <p:ext uri="{BB962C8B-B14F-4D97-AF65-F5344CB8AC3E}">
        <p14:creationId xmlns:p14="http://schemas.microsoft.com/office/powerpoint/2010/main" val="2888528214"/>
      </p:ext>
    </p:extLst>
  </p:cSld>
  <p:clrMapOvr>
    <a:masterClrMapping/>
  </p:clrMapOvr>
  <mc:AlternateContent xmlns:mc="http://schemas.openxmlformats.org/markup-compatibility/2006" xmlns:p14="http://schemas.microsoft.com/office/powerpoint/2010/main">
    <mc:Choice Requires="p14">
      <p:transition spd="slow" p14:dur="2000" advTm="43322"/>
    </mc:Choice>
    <mc:Fallback xmlns="">
      <p:transition spd="slow" advTm="4332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par>
                                <p:cTn id="11" presetID="10"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500"/>
                                        <p:tgtEl>
                                          <p:spTgt spid="18"/>
                                        </p:tgtEl>
                                      </p:cBhvr>
                                    </p:animEffect>
                                  </p:childTnLst>
                                </p:cTn>
                              </p:par>
                              <p:par>
                                <p:cTn id="14" presetID="10" presetClass="entr" presetSubtype="0" fill="hold"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par>
                                <p:cTn id="17" presetID="10"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4"/>
          <p:cNvSpPr>
            <a:spLocks noChangeArrowheads="1"/>
          </p:cNvSpPr>
          <p:nvPr/>
        </p:nvSpPr>
        <p:spPr bwMode="auto">
          <a:xfrm>
            <a:off x="0" y="0"/>
            <a:ext cx="9144000" cy="838200"/>
          </a:xfrm>
          <a:prstGeom prst="rect">
            <a:avLst/>
          </a:prstGeom>
          <a:solidFill>
            <a:srgbClr val="969696"/>
          </a:solidFill>
          <a:ln w="9525">
            <a:noFill/>
            <a:miter lim="800000"/>
            <a:headEnd/>
            <a:tailEnd/>
          </a:ln>
          <a:effectLst/>
        </p:spPr>
        <p:txBody>
          <a:bodyPr wrap="none" anchor="ctr"/>
          <a:lstStyle/>
          <a:p>
            <a:pPr algn="r"/>
            <a:endParaRPr lang="en-US" sz="1800">
              <a:solidFill>
                <a:schemeClr val="bg1"/>
              </a:solidFill>
              <a:latin typeface="Arial Black" charset="0"/>
            </a:endParaRPr>
          </a:p>
        </p:txBody>
      </p:sp>
      <p:sp>
        <p:nvSpPr>
          <p:cNvPr id="8" name="Text Box 7"/>
          <p:cNvSpPr txBox="1">
            <a:spLocks noChangeArrowheads="1"/>
          </p:cNvSpPr>
          <p:nvPr/>
        </p:nvSpPr>
        <p:spPr bwMode="auto">
          <a:xfrm>
            <a:off x="4038600" y="196602"/>
            <a:ext cx="5029200" cy="400110"/>
          </a:xfrm>
          <a:prstGeom prst="rect">
            <a:avLst/>
          </a:prstGeom>
          <a:noFill/>
          <a:ln w="9525">
            <a:noFill/>
            <a:miter lim="800000"/>
            <a:headEnd/>
            <a:tailEnd/>
          </a:ln>
          <a:effectLst/>
        </p:spPr>
        <p:txBody>
          <a:bodyPr wrap="square">
            <a:spAutoFit/>
          </a:bodyPr>
          <a:lstStyle/>
          <a:p>
            <a:pPr algn="r"/>
            <a:r>
              <a:rPr lang="en-US" sz="2000" b="1" dirty="0" smtClean="0">
                <a:solidFill>
                  <a:schemeClr val="bg1"/>
                </a:solidFill>
                <a:latin typeface="Georgia" charset="0"/>
              </a:rPr>
              <a:t>Camera Calibration</a:t>
            </a:r>
            <a:endParaRPr lang="en-US" sz="2000" b="1" dirty="0">
              <a:latin typeface="Georgia" charset="0"/>
            </a:endParaRPr>
          </a:p>
        </p:txBody>
      </p:sp>
      <p:pic>
        <p:nvPicPr>
          <p:cNvPr id="9" name="Picture 16" descr="OSU_990000"/>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 y="-3295"/>
            <a:ext cx="833121" cy="833121"/>
          </a:xfrm>
          <a:prstGeom prst="rect">
            <a:avLst/>
          </a:prstGeom>
          <a:noFill/>
        </p:spPr>
      </p:pic>
      <p:sp>
        <p:nvSpPr>
          <p:cNvPr id="121" name="Slide Number Placeholder 120"/>
          <p:cNvSpPr>
            <a:spLocks noGrp="1"/>
          </p:cNvSpPr>
          <p:nvPr>
            <p:ph type="sldNum" sz="quarter" idx="12"/>
          </p:nvPr>
        </p:nvSpPr>
        <p:spPr/>
        <p:txBody>
          <a:bodyPr/>
          <a:lstStyle/>
          <a:p>
            <a:fld id="{1FDA4732-E173-4961-9C31-D9502CAF6DDA}" type="slidenum">
              <a:rPr lang="en-US" smtClean="0"/>
              <a:pPr/>
              <a:t>3</a:t>
            </a:fld>
            <a:endParaRPr lang="en-US" dirty="0"/>
          </a:p>
        </p:txBody>
      </p:sp>
      <p:sp>
        <p:nvSpPr>
          <p:cNvPr id="12" name="Text Box 15"/>
          <p:cNvSpPr txBox="1">
            <a:spLocks noChangeArrowheads="1"/>
          </p:cNvSpPr>
          <p:nvPr/>
        </p:nvSpPr>
        <p:spPr bwMode="auto">
          <a:xfrm>
            <a:off x="609600" y="1295400"/>
            <a:ext cx="3276600" cy="400110"/>
          </a:xfrm>
          <a:prstGeom prst="rect">
            <a:avLst/>
          </a:prstGeom>
          <a:solidFill>
            <a:schemeClr val="bg1">
              <a:alpha val="80000"/>
            </a:schemeClr>
          </a:solidFill>
          <a:ln w="9525">
            <a:noFill/>
            <a:miter lim="800000"/>
            <a:headEnd/>
            <a:tailEnd/>
          </a:ln>
          <a:effectLst/>
        </p:spPr>
        <p:txBody>
          <a:bodyPr wrap="square">
            <a:spAutoFit/>
          </a:bodyPr>
          <a:lstStyle/>
          <a:p>
            <a:pPr marL="342900" indent="-342900">
              <a:spcBef>
                <a:spcPct val="20000"/>
              </a:spcBef>
              <a:spcAft>
                <a:spcPts val="300"/>
              </a:spcAft>
              <a:buFont typeface="Arial" pitchFamily="34" charset="0"/>
              <a:buChar char="•"/>
            </a:pPr>
            <a:r>
              <a:rPr lang="en-US" sz="2000" dirty="0" smtClean="0">
                <a:latin typeface="Georgia" panose="02040502050405020303" pitchFamily="18" charset="0"/>
                <a:cs typeface="Gautami" panose="020B0502040204020203" pitchFamily="34" charset="0"/>
              </a:rPr>
              <a:t>Preparing the datasets </a:t>
            </a:r>
            <a:endParaRPr lang="en-US" sz="2000" dirty="0">
              <a:latin typeface="Georgia" panose="02040502050405020303" pitchFamily="18" charset="0"/>
              <a:cs typeface="Gautami" panose="020B0502040204020203" pitchFamily="34" charset="0"/>
            </a:endParaRPr>
          </a:p>
        </p:txBody>
      </p:sp>
      <p:pic>
        <p:nvPicPr>
          <p:cNvPr id="14" name="Picture 13" descr="C:\Users\wang.6543\Desktop\PHOTOGRAMMETRY\homework\final\output_images_calibration\myImage.jpg"/>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27258" y="1905000"/>
            <a:ext cx="2587625" cy="1929130"/>
          </a:xfrm>
          <a:prstGeom prst="rect">
            <a:avLst/>
          </a:prstGeom>
          <a:noFill/>
          <a:ln>
            <a:noFill/>
          </a:ln>
        </p:spPr>
      </p:pic>
      <p:pic>
        <p:nvPicPr>
          <p:cNvPr id="15" name="Picture 14" descr="C:\Users\wang.6543\Desktop\PHOTOGRAMMETRY\homework\final\output_images_calibration\CAM0_image_0001.jpg"/>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505200" y="1905000"/>
            <a:ext cx="2581910" cy="1925955"/>
          </a:xfrm>
          <a:prstGeom prst="rect">
            <a:avLst/>
          </a:prstGeom>
          <a:noFill/>
          <a:ln>
            <a:noFill/>
          </a:ln>
        </p:spPr>
      </p:pic>
      <p:pic>
        <p:nvPicPr>
          <p:cNvPr id="16" name="Picture 15" descr="C:\Users\wang.6543\Desktop\PHOTOGRAMMETRY\homework\final\output_images_calibration\CAM0_image_0002.jpg"/>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177427" y="1887708"/>
            <a:ext cx="2596515" cy="1937385"/>
          </a:xfrm>
          <a:prstGeom prst="rect">
            <a:avLst/>
          </a:prstGeom>
          <a:noFill/>
          <a:ln>
            <a:noFill/>
          </a:ln>
        </p:spPr>
      </p:pic>
      <p:pic>
        <p:nvPicPr>
          <p:cNvPr id="18" name="Picture 17" descr="C:\Users\wang.6543\Desktop\PHOTOGRAMMETRY\homework\final\output_images_calibration\CAM0_image_0003.jpg"/>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36782" y="4043620"/>
            <a:ext cx="2578101" cy="1976180"/>
          </a:xfrm>
          <a:prstGeom prst="rect">
            <a:avLst/>
          </a:prstGeom>
          <a:noFill/>
          <a:ln>
            <a:noFill/>
          </a:ln>
        </p:spPr>
      </p:pic>
      <p:pic>
        <p:nvPicPr>
          <p:cNvPr id="19" name="Picture 18" descr="C:\Users\wang.6543\Desktop\PHOTOGRAMMETRY\homework\final\output_images_calibration\CAM0_image_0004.jpg"/>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505201" y="4039608"/>
            <a:ext cx="2581910" cy="1980192"/>
          </a:xfrm>
          <a:prstGeom prst="rect">
            <a:avLst/>
          </a:prstGeom>
          <a:noFill/>
          <a:ln>
            <a:noFill/>
          </a:ln>
        </p:spPr>
      </p:pic>
      <p:pic>
        <p:nvPicPr>
          <p:cNvPr id="20" name="Picture 19" descr="C:\Users\wang.6543\Desktop\PHOTOGRAMMETRY\homework\final\output_images_calibration\CAM0_image_0005.jpg"/>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6172664" y="4039608"/>
            <a:ext cx="2601278" cy="1980192"/>
          </a:xfrm>
          <a:prstGeom prst="rect">
            <a:avLst/>
          </a:prstGeom>
          <a:noFill/>
          <a:ln>
            <a:noFill/>
          </a:ln>
        </p:spPr>
      </p:pic>
    </p:spTree>
    <p:custDataLst>
      <p:tags r:id="rId1"/>
    </p:custDataLst>
    <p:extLst>
      <p:ext uri="{BB962C8B-B14F-4D97-AF65-F5344CB8AC3E}">
        <p14:creationId xmlns:p14="http://schemas.microsoft.com/office/powerpoint/2010/main" val="583445080"/>
      </p:ext>
    </p:extLst>
  </p:cSld>
  <p:clrMapOvr>
    <a:masterClrMapping/>
  </p:clrMapOvr>
  <mc:AlternateContent xmlns:mc="http://schemas.openxmlformats.org/markup-compatibility/2006" xmlns:p14="http://schemas.microsoft.com/office/powerpoint/2010/main">
    <mc:Choice Requires="p14">
      <p:transition spd="slow" p14:dur="2000" advTm="31269"/>
    </mc:Choice>
    <mc:Fallback xmlns="">
      <p:transition spd="slow" advTm="31269"/>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4"/>
          <p:cNvSpPr>
            <a:spLocks noChangeArrowheads="1"/>
          </p:cNvSpPr>
          <p:nvPr/>
        </p:nvSpPr>
        <p:spPr bwMode="auto">
          <a:xfrm>
            <a:off x="0" y="0"/>
            <a:ext cx="9144000" cy="838200"/>
          </a:xfrm>
          <a:prstGeom prst="rect">
            <a:avLst/>
          </a:prstGeom>
          <a:solidFill>
            <a:srgbClr val="969696"/>
          </a:solidFill>
          <a:ln w="9525">
            <a:noFill/>
            <a:miter lim="800000"/>
            <a:headEnd/>
            <a:tailEnd/>
          </a:ln>
          <a:effectLst/>
        </p:spPr>
        <p:txBody>
          <a:bodyPr wrap="none" anchor="ctr"/>
          <a:lstStyle/>
          <a:p>
            <a:pPr algn="r"/>
            <a:endParaRPr lang="en-US" sz="1800">
              <a:solidFill>
                <a:schemeClr val="bg1"/>
              </a:solidFill>
              <a:latin typeface="Arial Black" charset="0"/>
            </a:endParaRPr>
          </a:p>
        </p:txBody>
      </p:sp>
      <p:sp>
        <p:nvSpPr>
          <p:cNvPr id="8" name="Text Box 7"/>
          <p:cNvSpPr txBox="1">
            <a:spLocks noChangeArrowheads="1"/>
          </p:cNvSpPr>
          <p:nvPr/>
        </p:nvSpPr>
        <p:spPr bwMode="auto">
          <a:xfrm>
            <a:off x="4114800" y="58329"/>
            <a:ext cx="5029200" cy="707886"/>
          </a:xfrm>
          <a:prstGeom prst="rect">
            <a:avLst/>
          </a:prstGeom>
          <a:noFill/>
          <a:ln w="9525">
            <a:noFill/>
            <a:miter lim="800000"/>
            <a:headEnd/>
            <a:tailEnd/>
          </a:ln>
          <a:effectLst/>
        </p:spPr>
        <p:txBody>
          <a:bodyPr wrap="square">
            <a:spAutoFit/>
          </a:bodyPr>
          <a:lstStyle/>
          <a:p>
            <a:pPr algn="r"/>
            <a:r>
              <a:rPr lang="en-US" sz="2000" b="1" dirty="0" smtClean="0">
                <a:solidFill>
                  <a:schemeClr val="bg1"/>
                </a:solidFill>
                <a:latin typeface="Georgia" charset="0"/>
              </a:rPr>
              <a:t>Camera Calibration:</a:t>
            </a:r>
            <a:endParaRPr lang="en-US" sz="2000" b="1" dirty="0">
              <a:solidFill>
                <a:schemeClr val="bg1"/>
              </a:solidFill>
              <a:latin typeface="Georgia" charset="0"/>
            </a:endParaRPr>
          </a:p>
          <a:p>
            <a:pPr algn="r"/>
            <a:r>
              <a:rPr lang="en-US" sz="2000" b="1" dirty="0" smtClean="0">
                <a:solidFill>
                  <a:schemeClr val="bg1"/>
                </a:solidFill>
                <a:latin typeface="Georgia" charset="0"/>
              </a:rPr>
              <a:t>Toolbox</a:t>
            </a:r>
            <a:r>
              <a:rPr lang="en-US" sz="2000" b="1" dirty="0" smtClean="0">
                <a:solidFill>
                  <a:schemeClr val="bg1"/>
                </a:solidFill>
                <a:latin typeface="Georgia" charset="0"/>
              </a:rPr>
              <a:t> in MATLAB</a:t>
            </a:r>
            <a:endParaRPr lang="en-US" sz="2000" b="1" dirty="0">
              <a:latin typeface="Georgia" charset="0"/>
            </a:endParaRPr>
          </a:p>
        </p:txBody>
      </p:sp>
      <p:pic>
        <p:nvPicPr>
          <p:cNvPr id="9" name="Picture 16" descr="OSU_990000"/>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 y="-3295"/>
            <a:ext cx="833121" cy="833121"/>
          </a:xfrm>
          <a:prstGeom prst="rect">
            <a:avLst/>
          </a:prstGeom>
          <a:noFill/>
        </p:spPr>
      </p:pic>
      <p:sp>
        <p:nvSpPr>
          <p:cNvPr id="121" name="Slide Number Placeholder 120"/>
          <p:cNvSpPr>
            <a:spLocks noGrp="1"/>
          </p:cNvSpPr>
          <p:nvPr>
            <p:ph type="sldNum" sz="quarter" idx="12"/>
          </p:nvPr>
        </p:nvSpPr>
        <p:spPr/>
        <p:txBody>
          <a:bodyPr/>
          <a:lstStyle/>
          <a:p>
            <a:fld id="{1FDA4732-E173-4961-9C31-D9502CAF6DDA}" type="slidenum">
              <a:rPr lang="en-US" smtClean="0"/>
              <a:pPr/>
              <a:t>4</a:t>
            </a:fld>
            <a:endParaRPr lang="en-US" dirty="0"/>
          </a:p>
        </p:txBody>
      </p:sp>
      <p:sp>
        <p:nvSpPr>
          <p:cNvPr id="16" name="Text Box 15"/>
          <p:cNvSpPr txBox="1">
            <a:spLocks noChangeArrowheads="1"/>
          </p:cNvSpPr>
          <p:nvPr/>
        </p:nvSpPr>
        <p:spPr bwMode="auto">
          <a:xfrm>
            <a:off x="190500" y="919975"/>
            <a:ext cx="7315200" cy="400110"/>
          </a:xfrm>
          <a:prstGeom prst="rect">
            <a:avLst/>
          </a:prstGeom>
          <a:solidFill>
            <a:schemeClr val="bg1">
              <a:alpha val="80000"/>
            </a:schemeClr>
          </a:solidFill>
          <a:ln w="9525">
            <a:noFill/>
            <a:miter lim="800000"/>
            <a:headEnd/>
            <a:tailEnd/>
          </a:ln>
          <a:effectLst/>
        </p:spPr>
        <p:txBody>
          <a:bodyPr wrap="square">
            <a:spAutoFit/>
          </a:bodyPr>
          <a:lstStyle/>
          <a:p>
            <a:pPr marL="342900" indent="-342900">
              <a:spcBef>
                <a:spcPct val="20000"/>
              </a:spcBef>
              <a:spcAft>
                <a:spcPts val="300"/>
              </a:spcAft>
              <a:buFont typeface="Arial" pitchFamily="34" charset="0"/>
              <a:buChar char="•"/>
            </a:pPr>
            <a:r>
              <a:rPr lang="en-US" sz="2000" dirty="0" smtClean="0">
                <a:latin typeface="Georgia" panose="02040502050405020303" pitchFamily="18" charset="0"/>
                <a:cs typeface="Gautami" panose="020B0502040204020203" pitchFamily="34" charset="0"/>
              </a:rPr>
              <a:t>Applying the Toolbox of camera calibration in MATLAB</a:t>
            </a:r>
            <a:endParaRPr lang="en-US" sz="2000" dirty="0">
              <a:latin typeface="Georgia" panose="02040502050405020303" pitchFamily="18" charset="0"/>
              <a:cs typeface="Gautami" panose="020B0502040204020203" pitchFamily="34" charset="0"/>
            </a:endParaRPr>
          </a:p>
        </p:txBody>
      </p:sp>
      <p:pic>
        <p:nvPicPr>
          <p:cNvPr id="18" name="Picture 17"/>
          <p:cNvPicPr/>
          <p:nvPr/>
        </p:nvPicPr>
        <p:blipFill>
          <a:blip r:embed="rId5"/>
          <a:stretch>
            <a:fillRect/>
          </a:stretch>
        </p:blipFill>
        <p:spPr>
          <a:xfrm>
            <a:off x="299402" y="1342694"/>
            <a:ext cx="7853998" cy="5210506"/>
          </a:xfrm>
          <a:prstGeom prst="rect">
            <a:avLst/>
          </a:prstGeom>
        </p:spPr>
      </p:pic>
    </p:spTree>
    <p:custDataLst>
      <p:tags r:id="rId1"/>
    </p:custDataLst>
    <p:extLst>
      <p:ext uri="{BB962C8B-B14F-4D97-AF65-F5344CB8AC3E}">
        <p14:creationId xmlns:p14="http://schemas.microsoft.com/office/powerpoint/2010/main" val="2814293614"/>
      </p:ext>
    </p:extLst>
  </p:cSld>
  <p:clrMapOvr>
    <a:masterClrMapping/>
  </p:clrMapOvr>
  <mc:AlternateContent xmlns:mc="http://schemas.openxmlformats.org/markup-compatibility/2006" xmlns:p14="http://schemas.microsoft.com/office/powerpoint/2010/main">
    <mc:Choice Requires="p14">
      <p:transition spd="slow" p14:dur="2000" advTm="54816"/>
    </mc:Choice>
    <mc:Fallback xmlns="">
      <p:transition spd="slow" advTm="54816"/>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4"/>
          <p:cNvSpPr>
            <a:spLocks noChangeArrowheads="1"/>
          </p:cNvSpPr>
          <p:nvPr/>
        </p:nvSpPr>
        <p:spPr bwMode="auto">
          <a:xfrm>
            <a:off x="0" y="0"/>
            <a:ext cx="9144000" cy="838200"/>
          </a:xfrm>
          <a:prstGeom prst="rect">
            <a:avLst/>
          </a:prstGeom>
          <a:solidFill>
            <a:srgbClr val="969696"/>
          </a:solidFill>
          <a:ln w="9525">
            <a:noFill/>
            <a:miter lim="800000"/>
            <a:headEnd/>
            <a:tailEnd/>
          </a:ln>
          <a:effectLst/>
        </p:spPr>
        <p:txBody>
          <a:bodyPr wrap="none" anchor="ctr"/>
          <a:lstStyle/>
          <a:p>
            <a:pPr algn="r"/>
            <a:endParaRPr lang="en-US" sz="1800">
              <a:solidFill>
                <a:schemeClr val="bg1"/>
              </a:solidFill>
              <a:latin typeface="Arial Black" charset="0"/>
            </a:endParaRPr>
          </a:p>
        </p:txBody>
      </p:sp>
      <p:sp>
        <p:nvSpPr>
          <p:cNvPr id="8" name="Text Box 7"/>
          <p:cNvSpPr txBox="1">
            <a:spLocks noChangeArrowheads="1"/>
          </p:cNvSpPr>
          <p:nvPr/>
        </p:nvSpPr>
        <p:spPr bwMode="auto">
          <a:xfrm>
            <a:off x="4114800" y="59322"/>
            <a:ext cx="5029200" cy="707886"/>
          </a:xfrm>
          <a:prstGeom prst="rect">
            <a:avLst/>
          </a:prstGeom>
          <a:noFill/>
          <a:ln w="9525">
            <a:noFill/>
            <a:miter lim="800000"/>
            <a:headEnd/>
            <a:tailEnd/>
          </a:ln>
          <a:effectLst/>
        </p:spPr>
        <p:txBody>
          <a:bodyPr wrap="square">
            <a:spAutoFit/>
          </a:bodyPr>
          <a:lstStyle/>
          <a:p>
            <a:pPr algn="r"/>
            <a:r>
              <a:rPr lang="en-US" sz="2000" b="1" dirty="0">
                <a:solidFill>
                  <a:schemeClr val="bg1"/>
                </a:solidFill>
                <a:latin typeface="Georgia" charset="0"/>
              </a:rPr>
              <a:t>Camera Calibration:</a:t>
            </a:r>
          </a:p>
          <a:p>
            <a:pPr algn="r"/>
            <a:r>
              <a:rPr lang="en-US" sz="2000" b="1" dirty="0" smtClean="0">
                <a:solidFill>
                  <a:schemeClr val="bg1"/>
                </a:solidFill>
                <a:latin typeface="Georgia" charset="0"/>
              </a:rPr>
              <a:t>Extrinsic Parameters Visualization</a:t>
            </a:r>
            <a:endParaRPr lang="en-US" sz="2000" b="1" dirty="0">
              <a:latin typeface="Georgia" charset="0"/>
            </a:endParaRPr>
          </a:p>
        </p:txBody>
      </p:sp>
      <p:pic>
        <p:nvPicPr>
          <p:cNvPr id="9" name="Picture 16" descr="OSU_990000"/>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 y="-3295"/>
            <a:ext cx="833121" cy="833121"/>
          </a:xfrm>
          <a:prstGeom prst="rect">
            <a:avLst/>
          </a:prstGeom>
          <a:noFill/>
        </p:spPr>
      </p:pic>
      <p:sp>
        <p:nvSpPr>
          <p:cNvPr id="2" name="Slide Number Placeholder 1"/>
          <p:cNvSpPr>
            <a:spLocks noGrp="1"/>
          </p:cNvSpPr>
          <p:nvPr>
            <p:ph type="sldNum" sz="quarter" idx="12"/>
          </p:nvPr>
        </p:nvSpPr>
        <p:spPr/>
        <p:txBody>
          <a:bodyPr/>
          <a:lstStyle/>
          <a:p>
            <a:fld id="{1FDA4732-E173-4961-9C31-D9502CAF6DDA}" type="slidenum">
              <a:rPr lang="en-US" smtClean="0"/>
              <a:pPr/>
              <a:t>5</a:t>
            </a:fld>
            <a:endParaRPr lang="en-US"/>
          </a:p>
        </p:txBody>
      </p:sp>
      <p:pic>
        <p:nvPicPr>
          <p:cNvPr id="31" name="Picture 30"/>
          <p:cNvPicPr/>
          <p:nvPr/>
        </p:nvPicPr>
        <p:blipFill>
          <a:blip r:embed="rId5">
            <a:extLst>
              <a:ext uri="{28A0092B-C50C-407E-A947-70E740481C1C}">
                <a14:useLocalDpi xmlns:a14="http://schemas.microsoft.com/office/drawing/2010/main" val="0"/>
              </a:ext>
            </a:extLst>
          </a:blip>
          <a:srcRect/>
          <a:stretch>
            <a:fillRect/>
          </a:stretch>
        </p:blipFill>
        <p:spPr bwMode="auto">
          <a:xfrm>
            <a:off x="1104900" y="1051410"/>
            <a:ext cx="6934200" cy="5196990"/>
          </a:xfrm>
          <a:prstGeom prst="rect">
            <a:avLst/>
          </a:prstGeom>
          <a:noFill/>
          <a:ln>
            <a:noFill/>
          </a:ln>
        </p:spPr>
      </p:pic>
    </p:spTree>
    <p:custDataLst>
      <p:tags r:id="rId1"/>
    </p:custDataLst>
    <p:extLst>
      <p:ext uri="{BB962C8B-B14F-4D97-AF65-F5344CB8AC3E}">
        <p14:creationId xmlns:p14="http://schemas.microsoft.com/office/powerpoint/2010/main" val="892531127"/>
      </p:ext>
    </p:extLst>
  </p:cSld>
  <p:clrMapOvr>
    <a:masterClrMapping/>
  </p:clrMapOvr>
  <mc:AlternateContent xmlns:mc="http://schemas.openxmlformats.org/markup-compatibility/2006" xmlns:p14="http://schemas.microsoft.com/office/powerpoint/2010/main">
    <mc:Choice Requires="p14">
      <p:transition spd="slow" p14:dur="2000" advTm="42779"/>
    </mc:Choice>
    <mc:Fallback xmlns="">
      <p:transition spd="slow" advTm="427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4"/>
          <p:cNvSpPr>
            <a:spLocks noChangeArrowheads="1"/>
          </p:cNvSpPr>
          <p:nvPr/>
        </p:nvSpPr>
        <p:spPr bwMode="auto">
          <a:xfrm>
            <a:off x="0" y="0"/>
            <a:ext cx="9144000" cy="838200"/>
          </a:xfrm>
          <a:prstGeom prst="rect">
            <a:avLst/>
          </a:prstGeom>
          <a:solidFill>
            <a:srgbClr val="969696"/>
          </a:solidFill>
          <a:ln w="9525">
            <a:noFill/>
            <a:miter lim="800000"/>
            <a:headEnd/>
            <a:tailEnd/>
          </a:ln>
          <a:effectLst/>
        </p:spPr>
        <p:txBody>
          <a:bodyPr wrap="none" anchor="ctr"/>
          <a:lstStyle/>
          <a:p>
            <a:pPr algn="r"/>
            <a:endParaRPr lang="en-US" sz="1800">
              <a:solidFill>
                <a:schemeClr val="bg1"/>
              </a:solidFill>
              <a:latin typeface="Arial Black" charset="0"/>
            </a:endParaRPr>
          </a:p>
        </p:txBody>
      </p:sp>
      <p:sp>
        <p:nvSpPr>
          <p:cNvPr id="8" name="Text Box 7"/>
          <p:cNvSpPr txBox="1">
            <a:spLocks noChangeArrowheads="1"/>
          </p:cNvSpPr>
          <p:nvPr/>
        </p:nvSpPr>
        <p:spPr bwMode="auto">
          <a:xfrm>
            <a:off x="4077730" y="59322"/>
            <a:ext cx="5029200" cy="707886"/>
          </a:xfrm>
          <a:prstGeom prst="rect">
            <a:avLst/>
          </a:prstGeom>
          <a:noFill/>
          <a:ln w="9525">
            <a:noFill/>
            <a:miter lim="800000"/>
            <a:headEnd/>
            <a:tailEnd/>
          </a:ln>
          <a:effectLst/>
        </p:spPr>
        <p:txBody>
          <a:bodyPr wrap="square">
            <a:spAutoFit/>
          </a:bodyPr>
          <a:lstStyle/>
          <a:p>
            <a:pPr algn="r"/>
            <a:r>
              <a:rPr lang="en-US" sz="2000" b="1" dirty="0">
                <a:solidFill>
                  <a:schemeClr val="bg1"/>
                </a:solidFill>
                <a:latin typeface="Georgia" charset="0"/>
              </a:rPr>
              <a:t>Camera Calibration:</a:t>
            </a:r>
          </a:p>
          <a:p>
            <a:pPr algn="r"/>
            <a:r>
              <a:rPr lang="en-US" sz="2000" b="1" dirty="0" smtClean="0">
                <a:solidFill>
                  <a:schemeClr val="bg1"/>
                </a:solidFill>
                <a:latin typeface="Georgia" charset="0"/>
              </a:rPr>
              <a:t>Camera Orientation &amp; Position </a:t>
            </a:r>
            <a:endParaRPr lang="en-US" sz="2000" b="1" dirty="0">
              <a:latin typeface="Georgia" charset="0"/>
            </a:endParaRPr>
          </a:p>
        </p:txBody>
      </p:sp>
      <p:pic>
        <p:nvPicPr>
          <p:cNvPr id="9" name="Picture 16" descr="OSU_990000"/>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 y="-3295"/>
            <a:ext cx="833121" cy="833121"/>
          </a:xfrm>
          <a:prstGeom prst="rect">
            <a:avLst/>
          </a:prstGeom>
          <a:noFill/>
        </p:spPr>
      </p:pic>
      <p:sp>
        <p:nvSpPr>
          <p:cNvPr id="2" name="Slide Number Placeholder 1"/>
          <p:cNvSpPr>
            <a:spLocks noGrp="1"/>
          </p:cNvSpPr>
          <p:nvPr>
            <p:ph type="sldNum" sz="quarter" idx="12"/>
          </p:nvPr>
        </p:nvSpPr>
        <p:spPr/>
        <p:txBody>
          <a:bodyPr/>
          <a:lstStyle/>
          <a:p>
            <a:fld id="{1FDA4732-E173-4961-9C31-D9502CAF6DDA}" type="slidenum">
              <a:rPr lang="en-US" smtClean="0"/>
              <a:pPr/>
              <a:t>6</a:t>
            </a:fld>
            <a:endParaRPr lang="en-US"/>
          </a:p>
        </p:txBody>
      </p:sp>
      <p:sp>
        <p:nvSpPr>
          <p:cNvPr id="10" name="Text Box 15"/>
          <p:cNvSpPr txBox="1">
            <a:spLocks noChangeArrowheads="1"/>
          </p:cNvSpPr>
          <p:nvPr/>
        </p:nvSpPr>
        <p:spPr bwMode="auto">
          <a:xfrm>
            <a:off x="359993" y="1074863"/>
            <a:ext cx="1752600" cy="400110"/>
          </a:xfrm>
          <a:prstGeom prst="rect">
            <a:avLst/>
          </a:prstGeom>
          <a:solidFill>
            <a:schemeClr val="bg1">
              <a:alpha val="80000"/>
            </a:schemeClr>
          </a:solidFill>
          <a:ln w="9525">
            <a:noFill/>
            <a:miter lim="800000"/>
            <a:headEnd/>
            <a:tailEnd/>
          </a:ln>
          <a:effectLst/>
        </p:spPr>
        <p:txBody>
          <a:bodyPr wrap="square">
            <a:spAutoFit/>
          </a:bodyPr>
          <a:lstStyle/>
          <a:p>
            <a:pPr marL="342900" indent="-342900">
              <a:spcBef>
                <a:spcPct val="20000"/>
              </a:spcBef>
              <a:spcAft>
                <a:spcPts val="300"/>
              </a:spcAft>
              <a:buFont typeface="Arial" pitchFamily="34" charset="0"/>
              <a:buChar char="•"/>
            </a:pPr>
            <a:r>
              <a:rPr lang="en-US" sz="2000" dirty="0" err="1" smtClean="0">
                <a:latin typeface="Georgia" panose="02040502050405020303" pitchFamily="18" charset="0"/>
                <a:cs typeface="Gautami" panose="020B0502040204020203" pitchFamily="34" charset="0"/>
              </a:rPr>
              <a:t>Intrinsics</a:t>
            </a:r>
            <a:endParaRPr lang="en-US" sz="2000" dirty="0">
              <a:latin typeface="Georgia" panose="02040502050405020303" pitchFamily="18" charset="0"/>
              <a:cs typeface="Gautami" panose="020B0502040204020203" pitchFamily="34" charset="0"/>
            </a:endParaRPr>
          </a:p>
        </p:txBody>
      </p:sp>
      <p:sp>
        <p:nvSpPr>
          <p:cNvPr id="11" name="Text Box 15"/>
          <p:cNvSpPr txBox="1">
            <a:spLocks noChangeArrowheads="1"/>
          </p:cNvSpPr>
          <p:nvPr/>
        </p:nvSpPr>
        <p:spPr bwMode="auto">
          <a:xfrm>
            <a:off x="359993" y="3444119"/>
            <a:ext cx="1752600" cy="400110"/>
          </a:xfrm>
          <a:prstGeom prst="rect">
            <a:avLst/>
          </a:prstGeom>
          <a:solidFill>
            <a:schemeClr val="bg1">
              <a:alpha val="80000"/>
            </a:schemeClr>
          </a:solidFill>
          <a:ln w="9525">
            <a:noFill/>
            <a:miter lim="800000"/>
            <a:headEnd/>
            <a:tailEnd/>
          </a:ln>
          <a:effectLst/>
        </p:spPr>
        <p:txBody>
          <a:bodyPr wrap="square">
            <a:spAutoFit/>
          </a:bodyPr>
          <a:lstStyle/>
          <a:p>
            <a:pPr marL="342900" indent="-342900">
              <a:spcBef>
                <a:spcPct val="20000"/>
              </a:spcBef>
              <a:spcAft>
                <a:spcPts val="300"/>
              </a:spcAft>
              <a:buFont typeface="Arial" pitchFamily="34" charset="0"/>
              <a:buChar char="•"/>
            </a:pPr>
            <a:r>
              <a:rPr lang="en-US" sz="2000" dirty="0" err="1" smtClean="0">
                <a:latin typeface="Georgia" panose="02040502050405020303" pitchFamily="18" charset="0"/>
                <a:cs typeface="Gautami" panose="020B0502040204020203" pitchFamily="34" charset="0"/>
              </a:rPr>
              <a:t>Extrinsics</a:t>
            </a:r>
            <a:endParaRPr lang="en-US" sz="2000" dirty="0">
              <a:latin typeface="Georgia" panose="02040502050405020303" pitchFamily="18" charset="0"/>
              <a:cs typeface="Gautami" panose="020B0502040204020203" pitchFamily="34" charset="0"/>
            </a:endParaRPr>
          </a:p>
        </p:txBody>
      </p:sp>
      <p:sp>
        <p:nvSpPr>
          <p:cNvPr id="4" name="Rectangle 3"/>
          <p:cNvSpPr/>
          <p:nvPr/>
        </p:nvSpPr>
        <p:spPr>
          <a:xfrm>
            <a:off x="612689" y="1693326"/>
            <a:ext cx="8494241" cy="1285480"/>
          </a:xfrm>
          <a:prstGeom prst="rect">
            <a:avLst/>
          </a:prstGeom>
        </p:spPr>
        <p:txBody>
          <a:bodyPr wrap="square">
            <a:spAutoFit/>
          </a:bodyPr>
          <a:lstStyle/>
          <a:p>
            <a:pPr marL="342900" marR="0" indent="-342900">
              <a:lnSpc>
                <a:spcPct val="107000"/>
              </a:lnSpc>
              <a:spcBef>
                <a:spcPts val="0"/>
              </a:spcBef>
              <a:spcAft>
                <a:spcPts val="800"/>
              </a:spcAft>
              <a:buFont typeface="Courier New" panose="02070309020205020404" pitchFamily="49" charset="0"/>
              <a:buChar char="o"/>
            </a:pPr>
            <a:r>
              <a:rPr lang="en-US" sz="2000" dirty="0">
                <a:solidFill>
                  <a:srgbClr val="FF0000"/>
                </a:solidFill>
                <a:latin typeface="Georgia" panose="02040502050405020303" pitchFamily="18" charset="0"/>
                <a:ea typeface="DengXian"/>
                <a:cs typeface="Times New Roman" panose="02020603050405020304" pitchFamily="18" charset="0"/>
              </a:rPr>
              <a:t>Focal length (pixels</a:t>
            </a:r>
            <a:r>
              <a:rPr lang="en-US" sz="2000" dirty="0" smtClean="0">
                <a:solidFill>
                  <a:srgbClr val="FF0000"/>
                </a:solidFill>
                <a:latin typeface="Georgia" panose="02040502050405020303" pitchFamily="18" charset="0"/>
                <a:ea typeface="DengXian"/>
                <a:cs typeface="Times New Roman" panose="02020603050405020304" pitchFamily="18" charset="0"/>
              </a:rPr>
              <a:t>): </a:t>
            </a:r>
            <a:r>
              <a:rPr lang="en-US" sz="2000" dirty="0">
                <a:solidFill>
                  <a:srgbClr val="FF0000"/>
                </a:solidFill>
                <a:latin typeface="Georgia" panose="02040502050405020303" pitchFamily="18" charset="0"/>
                <a:ea typeface="DengXian"/>
                <a:cs typeface="Times New Roman" panose="02020603050405020304" pitchFamily="18" charset="0"/>
              </a:rPr>
              <a:t>[  736.2635 +/- 0.2911 </a:t>
            </a:r>
            <a:r>
              <a:rPr lang="en-US" sz="2000" dirty="0" smtClean="0">
                <a:solidFill>
                  <a:srgbClr val="FF0000"/>
                </a:solidFill>
                <a:latin typeface="Georgia" panose="02040502050405020303" pitchFamily="18" charset="0"/>
                <a:ea typeface="DengXian"/>
                <a:cs typeface="Times New Roman" panose="02020603050405020304" pitchFamily="18" charset="0"/>
              </a:rPr>
              <a:t> </a:t>
            </a:r>
            <a:r>
              <a:rPr lang="en-US" sz="2000" dirty="0">
                <a:solidFill>
                  <a:srgbClr val="FF0000"/>
                </a:solidFill>
                <a:latin typeface="Georgia" panose="02040502050405020303" pitchFamily="18" charset="0"/>
                <a:ea typeface="DengXian"/>
                <a:cs typeface="Times New Roman" panose="02020603050405020304" pitchFamily="18" charset="0"/>
              </a:rPr>
              <a:t>737.2685 +/- 0.2885  ]</a:t>
            </a:r>
            <a:endParaRPr lang="en-US" sz="2000" dirty="0">
              <a:latin typeface="Georgia" panose="02040502050405020303" pitchFamily="18" charset="0"/>
              <a:ea typeface="DengXian"/>
              <a:cs typeface="Times New Roman" panose="02020603050405020304" pitchFamily="18" charset="0"/>
            </a:endParaRPr>
          </a:p>
          <a:p>
            <a:pPr marL="342900" marR="0" indent="-342900">
              <a:lnSpc>
                <a:spcPct val="107000"/>
              </a:lnSpc>
              <a:spcBef>
                <a:spcPts val="0"/>
              </a:spcBef>
              <a:spcAft>
                <a:spcPts val="800"/>
              </a:spcAft>
              <a:buFont typeface="Courier New" panose="02070309020205020404" pitchFamily="49" charset="0"/>
              <a:buChar char="o"/>
            </a:pPr>
            <a:r>
              <a:rPr lang="en-US" sz="2000" dirty="0">
                <a:solidFill>
                  <a:srgbClr val="00B050"/>
                </a:solidFill>
                <a:latin typeface="Georgia" panose="02040502050405020303" pitchFamily="18" charset="0"/>
                <a:ea typeface="DengXian"/>
                <a:cs typeface="Times New Roman" panose="02020603050405020304" pitchFamily="18" charset="0"/>
              </a:rPr>
              <a:t>Principal point (pixels</a:t>
            </a:r>
            <a:r>
              <a:rPr lang="en-US" sz="2000" dirty="0" smtClean="0">
                <a:solidFill>
                  <a:srgbClr val="00B050"/>
                </a:solidFill>
                <a:latin typeface="Georgia" panose="02040502050405020303" pitchFamily="18" charset="0"/>
                <a:ea typeface="DengXian"/>
                <a:cs typeface="Times New Roman" panose="02020603050405020304" pitchFamily="18" charset="0"/>
              </a:rPr>
              <a:t>): [  </a:t>
            </a:r>
            <a:r>
              <a:rPr lang="en-US" sz="2000" dirty="0">
                <a:solidFill>
                  <a:srgbClr val="00B050"/>
                </a:solidFill>
                <a:latin typeface="Georgia" panose="02040502050405020303" pitchFamily="18" charset="0"/>
                <a:ea typeface="DengXian"/>
                <a:cs typeface="Times New Roman" panose="02020603050405020304" pitchFamily="18" charset="0"/>
              </a:rPr>
              <a:t>404.4557 +/- 0.2295 </a:t>
            </a:r>
            <a:r>
              <a:rPr lang="en-US" sz="2000" dirty="0" smtClean="0">
                <a:solidFill>
                  <a:srgbClr val="00B050"/>
                </a:solidFill>
                <a:latin typeface="Georgia" panose="02040502050405020303" pitchFamily="18" charset="0"/>
                <a:ea typeface="DengXian"/>
                <a:cs typeface="Times New Roman" panose="02020603050405020304" pitchFamily="18" charset="0"/>
              </a:rPr>
              <a:t> </a:t>
            </a:r>
            <a:r>
              <a:rPr lang="en-US" sz="2000" dirty="0">
                <a:solidFill>
                  <a:srgbClr val="00B050"/>
                </a:solidFill>
                <a:latin typeface="Georgia" panose="02040502050405020303" pitchFamily="18" charset="0"/>
                <a:ea typeface="DengXian"/>
                <a:cs typeface="Times New Roman" panose="02020603050405020304" pitchFamily="18" charset="0"/>
              </a:rPr>
              <a:t>295.1041 +/- 0.1549  ]</a:t>
            </a:r>
            <a:endParaRPr lang="en-US" sz="2000" dirty="0">
              <a:latin typeface="Georgia" panose="02040502050405020303" pitchFamily="18" charset="0"/>
              <a:ea typeface="DengXian"/>
              <a:cs typeface="Times New Roman" panose="02020603050405020304" pitchFamily="18" charset="0"/>
            </a:endParaRPr>
          </a:p>
          <a:p>
            <a:pPr marL="342900" marR="0" indent="-342900">
              <a:lnSpc>
                <a:spcPct val="107000"/>
              </a:lnSpc>
              <a:spcBef>
                <a:spcPts val="0"/>
              </a:spcBef>
              <a:spcAft>
                <a:spcPts val="800"/>
              </a:spcAft>
              <a:buFont typeface="Courier New" panose="02070309020205020404" pitchFamily="49" charset="0"/>
              <a:buChar char="o"/>
            </a:pPr>
            <a:r>
              <a:rPr lang="en-US" sz="2000" dirty="0">
                <a:latin typeface="Georgia" panose="02040502050405020303" pitchFamily="18" charset="0"/>
                <a:ea typeface="DengXian"/>
                <a:cs typeface="Times New Roman" panose="02020603050405020304" pitchFamily="18" charset="0"/>
              </a:rPr>
              <a:t>Radial distortion</a:t>
            </a:r>
            <a:r>
              <a:rPr lang="en-US" sz="2000" dirty="0" smtClean="0">
                <a:latin typeface="Georgia" panose="02040502050405020303" pitchFamily="18" charset="0"/>
                <a:ea typeface="DengXian"/>
                <a:cs typeface="Times New Roman" panose="02020603050405020304" pitchFamily="18" charset="0"/>
              </a:rPr>
              <a:t>: </a:t>
            </a:r>
            <a:r>
              <a:rPr lang="en-US" sz="2000" dirty="0">
                <a:latin typeface="Georgia" panose="02040502050405020303" pitchFamily="18" charset="0"/>
                <a:ea typeface="DengXian"/>
                <a:cs typeface="Times New Roman" panose="02020603050405020304" pitchFamily="18" charset="0"/>
              </a:rPr>
              <a:t>[   -0.3243 +/- 0.0006 </a:t>
            </a:r>
            <a:r>
              <a:rPr lang="en-US" sz="2000" dirty="0" smtClean="0">
                <a:latin typeface="Georgia" panose="02040502050405020303" pitchFamily="18" charset="0"/>
                <a:ea typeface="DengXian"/>
                <a:cs typeface="Times New Roman" panose="02020603050405020304" pitchFamily="18" charset="0"/>
              </a:rPr>
              <a:t> </a:t>
            </a:r>
            <a:r>
              <a:rPr lang="en-US" sz="2000" dirty="0">
                <a:latin typeface="Georgia" panose="02040502050405020303" pitchFamily="18" charset="0"/>
                <a:ea typeface="DengXian"/>
                <a:cs typeface="Times New Roman" panose="02020603050405020304" pitchFamily="18" charset="0"/>
              </a:rPr>
              <a:t>0.1573 +/- 0.0020  ]</a:t>
            </a:r>
          </a:p>
        </p:txBody>
      </p:sp>
      <p:sp>
        <p:nvSpPr>
          <p:cNvPr id="5" name="Rectangle 4"/>
          <p:cNvSpPr/>
          <p:nvPr/>
        </p:nvSpPr>
        <p:spPr>
          <a:xfrm>
            <a:off x="833120" y="4036802"/>
            <a:ext cx="7864320" cy="2398798"/>
          </a:xfrm>
          <a:prstGeom prst="rect">
            <a:avLst/>
          </a:prstGeom>
        </p:spPr>
        <p:txBody>
          <a:bodyPr wrap="square">
            <a:spAutoFit/>
          </a:bodyPr>
          <a:lstStyle/>
          <a:p>
            <a:pPr marL="342900" marR="0" indent="-342900">
              <a:lnSpc>
                <a:spcPct val="107000"/>
              </a:lnSpc>
              <a:spcBef>
                <a:spcPts val="0"/>
              </a:spcBef>
              <a:spcAft>
                <a:spcPts val="800"/>
              </a:spcAft>
              <a:buFont typeface="Courier New" panose="02070309020205020404" pitchFamily="49" charset="0"/>
              <a:buChar char="o"/>
            </a:pPr>
            <a:r>
              <a:rPr lang="en-US" sz="2000" dirty="0">
                <a:latin typeface="Georgia" panose="02040502050405020303" pitchFamily="18" charset="0"/>
                <a:ea typeface="DengXian"/>
                <a:cs typeface="Times New Roman" panose="02020603050405020304" pitchFamily="18" charset="0"/>
              </a:rPr>
              <a:t>Rotation vectors:</a:t>
            </a:r>
          </a:p>
          <a:p>
            <a:pPr marL="0" marR="0">
              <a:lnSpc>
                <a:spcPct val="107000"/>
              </a:lnSpc>
              <a:spcBef>
                <a:spcPts val="0"/>
              </a:spcBef>
              <a:spcAft>
                <a:spcPts val="800"/>
              </a:spcAft>
            </a:pPr>
            <a:r>
              <a:rPr lang="en-US" sz="2000" dirty="0" smtClean="0">
                <a:latin typeface="Georgia" panose="02040502050405020303" pitchFamily="18" charset="0"/>
                <a:ea typeface="DengXian"/>
                <a:cs typeface="Times New Roman" panose="02020603050405020304" pitchFamily="18" charset="0"/>
              </a:rPr>
              <a:t>[   </a:t>
            </a:r>
            <a:r>
              <a:rPr lang="en-US" sz="2000" dirty="0">
                <a:latin typeface="Georgia" panose="02040502050405020303" pitchFamily="18" charset="0"/>
                <a:ea typeface="DengXian"/>
                <a:cs typeface="Times New Roman" panose="02020603050405020304" pitchFamily="18" charset="0"/>
              </a:rPr>
              <a:t>-0.1003 +/- 0.0005 </a:t>
            </a:r>
            <a:r>
              <a:rPr lang="en-US" sz="2000" dirty="0" smtClean="0">
                <a:latin typeface="Georgia" panose="02040502050405020303" pitchFamily="18" charset="0"/>
                <a:ea typeface="DengXian"/>
                <a:cs typeface="Times New Roman" panose="02020603050405020304" pitchFamily="18" charset="0"/>
              </a:rPr>
              <a:t>  </a:t>
            </a:r>
            <a:r>
              <a:rPr lang="en-US" sz="2000" dirty="0">
                <a:latin typeface="Georgia" panose="02040502050405020303" pitchFamily="18" charset="0"/>
                <a:ea typeface="DengXian"/>
                <a:cs typeface="Times New Roman" panose="02020603050405020304" pitchFamily="18" charset="0"/>
              </a:rPr>
              <a:t>0.0769 +/- 0.0004 </a:t>
            </a:r>
            <a:r>
              <a:rPr lang="en-US" sz="2000" dirty="0" smtClean="0">
                <a:latin typeface="Georgia" panose="02040502050405020303" pitchFamily="18" charset="0"/>
                <a:ea typeface="DengXian"/>
                <a:cs typeface="Times New Roman" panose="02020603050405020304" pitchFamily="18" charset="0"/>
              </a:rPr>
              <a:t>   </a:t>
            </a:r>
            <a:r>
              <a:rPr lang="en-US" sz="2000" dirty="0">
                <a:latin typeface="Georgia" panose="02040502050405020303" pitchFamily="18" charset="0"/>
                <a:ea typeface="DengXian"/>
                <a:cs typeface="Times New Roman" panose="02020603050405020304" pitchFamily="18" charset="0"/>
              </a:rPr>
              <a:t>-0.0233 +/- 0.0001  </a:t>
            </a:r>
            <a:r>
              <a:rPr lang="en-US" sz="2000" dirty="0" smtClean="0">
                <a:latin typeface="Georgia" panose="02040502050405020303" pitchFamily="18" charset="0"/>
                <a:ea typeface="DengXian"/>
                <a:cs typeface="Times New Roman" panose="02020603050405020304" pitchFamily="18" charset="0"/>
              </a:rPr>
              <a:t>]</a:t>
            </a:r>
          </a:p>
          <a:p>
            <a:pPr marL="0" marR="0">
              <a:lnSpc>
                <a:spcPct val="107000"/>
              </a:lnSpc>
              <a:spcBef>
                <a:spcPts val="0"/>
              </a:spcBef>
              <a:spcAft>
                <a:spcPts val="800"/>
              </a:spcAft>
            </a:pPr>
            <a:endParaRPr lang="en-US" sz="2000" dirty="0" smtClean="0">
              <a:latin typeface="Georgia" panose="02040502050405020303" pitchFamily="18" charset="0"/>
              <a:ea typeface="DengXian"/>
              <a:cs typeface="Times New Roman" panose="02020603050405020304" pitchFamily="18" charset="0"/>
            </a:endParaRPr>
          </a:p>
          <a:p>
            <a:pPr marL="342900" indent="-342900">
              <a:buFont typeface="Courier New" panose="02070309020205020404" pitchFamily="49" charset="0"/>
              <a:buChar char="o"/>
            </a:pPr>
            <a:r>
              <a:rPr lang="en-US" sz="2000" dirty="0">
                <a:latin typeface="Georgia" panose="02040502050405020303" pitchFamily="18" charset="0"/>
              </a:rPr>
              <a:t>Translation vectors (millimeters):</a:t>
            </a:r>
          </a:p>
          <a:p>
            <a:r>
              <a:rPr lang="en-US" sz="2000" dirty="0" smtClean="0">
                <a:latin typeface="Georgia" panose="02040502050405020303" pitchFamily="18" charset="0"/>
              </a:rPr>
              <a:t> </a:t>
            </a:r>
            <a:r>
              <a:rPr lang="en-US" sz="2000" dirty="0">
                <a:latin typeface="Georgia" panose="02040502050405020303" pitchFamily="18" charset="0"/>
              </a:rPr>
              <a:t>[ -149.2130 +/- </a:t>
            </a:r>
            <a:r>
              <a:rPr lang="en-US" sz="2000" dirty="0" smtClean="0">
                <a:latin typeface="Georgia" panose="02040502050405020303" pitchFamily="18" charset="0"/>
              </a:rPr>
              <a:t>0.137   </a:t>
            </a:r>
            <a:r>
              <a:rPr lang="en-US" sz="2000" dirty="0">
                <a:latin typeface="Georgia" panose="02040502050405020303" pitchFamily="18" charset="0"/>
              </a:rPr>
              <a:t>-54.3810 +/- </a:t>
            </a:r>
            <a:r>
              <a:rPr lang="en-US" sz="2000" dirty="0" smtClean="0">
                <a:latin typeface="Georgia" panose="02040502050405020303" pitchFamily="18" charset="0"/>
              </a:rPr>
              <a:t>0.0944  </a:t>
            </a:r>
            <a:r>
              <a:rPr lang="en-US" sz="2000" dirty="0">
                <a:latin typeface="Georgia" panose="02040502050405020303" pitchFamily="18" charset="0"/>
              </a:rPr>
              <a:t>439.7155 +/- 0.1835  ]</a:t>
            </a:r>
          </a:p>
          <a:p>
            <a:pPr marL="0" marR="0">
              <a:lnSpc>
                <a:spcPct val="107000"/>
              </a:lnSpc>
              <a:spcBef>
                <a:spcPts val="0"/>
              </a:spcBef>
              <a:spcAft>
                <a:spcPts val="800"/>
              </a:spcAft>
            </a:pPr>
            <a:endParaRPr lang="en-US" dirty="0">
              <a:latin typeface="Calibri" panose="020F0502020204030204" pitchFamily="34" charset="0"/>
              <a:ea typeface="DengXian"/>
              <a:cs typeface="Times New Roman" panose="02020603050405020304" pitchFamily="18" charset="0"/>
            </a:endParaRPr>
          </a:p>
        </p:txBody>
      </p:sp>
    </p:spTree>
    <p:custDataLst>
      <p:tags r:id="rId1"/>
    </p:custDataLst>
    <p:extLst>
      <p:ext uri="{BB962C8B-B14F-4D97-AF65-F5344CB8AC3E}">
        <p14:creationId xmlns:p14="http://schemas.microsoft.com/office/powerpoint/2010/main" val="2020957222"/>
      </p:ext>
    </p:extLst>
  </p:cSld>
  <p:clrMapOvr>
    <a:masterClrMapping/>
  </p:clrMapOvr>
  <mc:AlternateContent xmlns:mc="http://schemas.openxmlformats.org/markup-compatibility/2006" xmlns:p14="http://schemas.microsoft.com/office/powerpoint/2010/main">
    <mc:Choice Requires="p14">
      <p:transition spd="slow" p14:dur="2000" advTm="42779"/>
    </mc:Choice>
    <mc:Fallback xmlns="">
      <p:transition spd="slow" advTm="427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4"/>
          <p:cNvSpPr>
            <a:spLocks noChangeArrowheads="1"/>
          </p:cNvSpPr>
          <p:nvPr/>
        </p:nvSpPr>
        <p:spPr bwMode="auto">
          <a:xfrm>
            <a:off x="0" y="0"/>
            <a:ext cx="9144000" cy="838200"/>
          </a:xfrm>
          <a:prstGeom prst="rect">
            <a:avLst/>
          </a:prstGeom>
          <a:solidFill>
            <a:srgbClr val="969696"/>
          </a:solidFill>
          <a:ln w="9525">
            <a:noFill/>
            <a:miter lim="800000"/>
            <a:headEnd/>
            <a:tailEnd/>
          </a:ln>
          <a:effectLst/>
        </p:spPr>
        <p:txBody>
          <a:bodyPr wrap="none" anchor="ctr"/>
          <a:lstStyle/>
          <a:p>
            <a:pPr algn="r"/>
            <a:endParaRPr lang="en-US" sz="1800">
              <a:solidFill>
                <a:schemeClr val="bg1"/>
              </a:solidFill>
              <a:latin typeface="Arial Black" charset="0"/>
            </a:endParaRPr>
          </a:p>
        </p:txBody>
      </p:sp>
      <p:pic>
        <p:nvPicPr>
          <p:cNvPr id="9" name="Picture 16" descr="OSU_990000"/>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 y="-3295"/>
            <a:ext cx="833121" cy="833121"/>
          </a:xfrm>
          <a:prstGeom prst="rect">
            <a:avLst/>
          </a:prstGeom>
          <a:noFill/>
        </p:spPr>
      </p:pic>
      <p:sp>
        <p:nvSpPr>
          <p:cNvPr id="17" name="Text Box 7"/>
          <p:cNvSpPr txBox="1">
            <a:spLocks noChangeArrowheads="1"/>
          </p:cNvSpPr>
          <p:nvPr/>
        </p:nvSpPr>
        <p:spPr bwMode="auto">
          <a:xfrm>
            <a:off x="4114800" y="213210"/>
            <a:ext cx="5029200" cy="400110"/>
          </a:xfrm>
          <a:prstGeom prst="rect">
            <a:avLst/>
          </a:prstGeom>
          <a:noFill/>
          <a:ln w="9525">
            <a:noFill/>
            <a:miter lim="800000"/>
            <a:headEnd/>
            <a:tailEnd/>
          </a:ln>
          <a:effectLst/>
        </p:spPr>
        <p:txBody>
          <a:bodyPr wrap="square">
            <a:spAutoFit/>
          </a:bodyPr>
          <a:lstStyle/>
          <a:p>
            <a:pPr algn="r"/>
            <a:r>
              <a:rPr lang="en-US" sz="2000" b="1" dirty="0" smtClean="0">
                <a:solidFill>
                  <a:schemeClr val="bg1"/>
                </a:solidFill>
                <a:latin typeface="Georgia" charset="0"/>
              </a:rPr>
              <a:t>Augmented Reality</a:t>
            </a:r>
            <a:endParaRPr lang="en-US" sz="2000" b="1" dirty="0">
              <a:solidFill>
                <a:schemeClr val="bg1"/>
              </a:solidFill>
              <a:latin typeface="Georgia" charset="0"/>
            </a:endParaRPr>
          </a:p>
        </p:txBody>
      </p:sp>
      <p:sp>
        <p:nvSpPr>
          <p:cNvPr id="6" name="Slide Number Placeholder 5"/>
          <p:cNvSpPr>
            <a:spLocks noGrp="1"/>
          </p:cNvSpPr>
          <p:nvPr>
            <p:ph type="sldNum" sz="quarter" idx="12"/>
          </p:nvPr>
        </p:nvSpPr>
        <p:spPr/>
        <p:txBody>
          <a:bodyPr/>
          <a:lstStyle/>
          <a:p>
            <a:fld id="{1FDA4732-E173-4961-9C31-D9502CAF6DDA}" type="slidenum">
              <a:rPr lang="en-US" smtClean="0"/>
              <a:pPr/>
              <a:t>7</a:t>
            </a:fld>
            <a:endParaRPr lang="en-US"/>
          </a:p>
        </p:txBody>
      </p:sp>
      <p:sp>
        <p:nvSpPr>
          <p:cNvPr id="3" name="Rectangle 2"/>
          <p:cNvSpPr/>
          <p:nvPr/>
        </p:nvSpPr>
        <p:spPr>
          <a:xfrm>
            <a:off x="324639" y="1082302"/>
            <a:ext cx="8494722" cy="2858539"/>
          </a:xfrm>
          <a:prstGeom prst="rect">
            <a:avLst/>
          </a:prstGeom>
        </p:spPr>
        <p:txBody>
          <a:bodyPr wrap="square">
            <a:spAutoFit/>
          </a:bodyPr>
          <a:lstStyle/>
          <a:p>
            <a:pPr marL="342900" marR="0" lvl="0" indent="-342900">
              <a:lnSpc>
                <a:spcPct val="107000"/>
              </a:lnSpc>
              <a:spcBef>
                <a:spcPts val="0"/>
              </a:spcBef>
              <a:spcAft>
                <a:spcPts val="0"/>
              </a:spcAft>
              <a:buFont typeface="Symbol" panose="05050102010706020507" pitchFamily="18" charset="2"/>
              <a:buChar char=""/>
            </a:pPr>
            <a:r>
              <a:rPr lang="en-US" dirty="0">
                <a:latin typeface="Calibri" panose="020F0502020204030204" pitchFamily="34" charset="0"/>
                <a:ea typeface="DengXian"/>
                <a:cs typeface="Times New Roman" panose="02020603050405020304" pitchFamily="18" charset="0"/>
              </a:rPr>
              <a:t>Read the Image</a:t>
            </a:r>
          </a:p>
          <a:p>
            <a:pPr marL="342900" marR="0" lvl="0" indent="-342900">
              <a:lnSpc>
                <a:spcPct val="107000"/>
              </a:lnSpc>
              <a:spcBef>
                <a:spcPts val="0"/>
              </a:spcBef>
              <a:spcAft>
                <a:spcPts val="0"/>
              </a:spcAft>
              <a:buFont typeface="Symbol" panose="05050102010706020507" pitchFamily="18" charset="2"/>
              <a:buChar char=""/>
            </a:pPr>
            <a:r>
              <a:rPr lang="en-US" dirty="0">
                <a:latin typeface="Calibri" panose="020F0502020204030204" pitchFamily="34" charset="0"/>
                <a:ea typeface="DengXian"/>
                <a:cs typeface="Times New Roman" panose="02020603050405020304" pitchFamily="18" charset="0"/>
              </a:rPr>
              <a:t>Eliminate the distortion of picture</a:t>
            </a:r>
          </a:p>
          <a:p>
            <a:pPr marL="342900" marR="0" lvl="0" indent="-342900">
              <a:lnSpc>
                <a:spcPct val="107000"/>
              </a:lnSpc>
              <a:spcBef>
                <a:spcPts val="0"/>
              </a:spcBef>
              <a:spcAft>
                <a:spcPts val="0"/>
              </a:spcAft>
              <a:buFont typeface="Symbol" panose="05050102010706020507" pitchFamily="18" charset="2"/>
              <a:buChar char=""/>
            </a:pPr>
            <a:r>
              <a:rPr lang="en-US" dirty="0">
                <a:latin typeface="Calibri" panose="020F0502020204030204" pitchFamily="34" charset="0"/>
                <a:ea typeface="DengXian"/>
                <a:cs typeface="Times New Roman" panose="02020603050405020304" pitchFamily="18" charset="0"/>
              </a:rPr>
              <a:t>Find the fiducial marker in the Image</a:t>
            </a:r>
          </a:p>
          <a:p>
            <a:pPr marL="342900" marR="0" lvl="0" indent="-342900">
              <a:lnSpc>
                <a:spcPct val="107000"/>
              </a:lnSpc>
              <a:spcBef>
                <a:spcPts val="0"/>
              </a:spcBef>
              <a:spcAft>
                <a:spcPts val="0"/>
              </a:spcAft>
              <a:buFont typeface="Symbol" panose="05050102010706020507" pitchFamily="18" charset="2"/>
              <a:buChar char=""/>
            </a:pPr>
            <a:r>
              <a:rPr lang="en-US" dirty="0" smtClean="0">
                <a:latin typeface="Calibri" panose="020F0502020204030204" pitchFamily="34" charset="0"/>
                <a:ea typeface="DengXian"/>
                <a:cs typeface="Times New Roman" panose="02020603050405020304" pitchFamily="18" charset="0"/>
              </a:rPr>
              <a:t>Compute </a:t>
            </a:r>
            <a:r>
              <a:rPr lang="en-US" dirty="0">
                <a:latin typeface="Calibri" panose="020F0502020204030204" pitchFamily="34" charset="0"/>
                <a:ea typeface="DengXian"/>
                <a:cs typeface="Times New Roman" panose="02020603050405020304" pitchFamily="18" charset="0"/>
              </a:rPr>
              <a:t>the checkerboard in real world </a:t>
            </a:r>
          </a:p>
          <a:p>
            <a:pPr marL="342900" marR="0" lvl="0" indent="-342900">
              <a:lnSpc>
                <a:spcPct val="107000"/>
              </a:lnSpc>
              <a:spcBef>
                <a:spcPts val="0"/>
              </a:spcBef>
              <a:spcAft>
                <a:spcPts val="0"/>
              </a:spcAft>
              <a:buFont typeface="Symbol" panose="05050102010706020507" pitchFamily="18" charset="2"/>
              <a:buChar char=""/>
            </a:pPr>
            <a:r>
              <a:rPr lang="en-US" dirty="0" smtClean="0">
                <a:latin typeface="Calibri" panose="020F0502020204030204" pitchFamily="34" charset="0"/>
                <a:ea typeface="DengXian"/>
                <a:cs typeface="Times New Roman" panose="02020603050405020304" pitchFamily="18" charset="0"/>
              </a:rPr>
              <a:t>Compute </a:t>
            </a:r>
            <a:r>
              <a:rPr lang="en-US" dirty="0">
                <a:latin typeface="Calibri" panose="020F0502020204030204" pitchFamily="34" charset="0"/>
                <a:ea typeface="DengXian"/>
                <a:cs typeface="Times New Roman" panose="02020603050405020304" pitchFamily="18" charset="0"/>
              </a:rPr>
              <a:t>the </a:t>
            </a:r>
            <a:r>
              <a:rPr lang="en-US" dirty="0" err="1">
                <a:latin typeface="Calibri" panose="020F0502020204030204" pitchFamily="34" charset="0"/>
                <a:ea typeface="DengXian"/>
                <a:cs typeface="Times New Roman" panose="02020603050405020304" pitchFamily="18" charset="0"/>
              </a:rPr>
              <a:t>extrinsics</a:t>
            </a:r>
            <a:r>
              <a:rPr lang="en-US" dirty="0">
                <a:latin typeface="Calibri" panose="020F0502020204030204" pitchFamily="34" charset="0"/>
                <a:ea typeface="DengXian"/>
                <a:cs typeface="Times New Roman" panose="02020603050405020304" pitchFamily="18" charset="0"/>
              </a:rPr>
              <a:t> vector (Rotation and translation)</a:t>
            </a:r>
          </a:p>
          <a:p>
            <a:pPr marL="342900" marR="0" lvl="0" indent="-342900">
              <a:lnSpc>
                <a:spcPct val="107000"/>
              </a:lnSpc>
              <a:spcBef>
                <a:spcPts val="0"/>
              </a:spcBef>
              <a:spcAft>
                <a:spcPts val="0"/>
              </a:spcAft>
              <a:buFont typeface="Symbol" panose="05050102010706020507" pitchFamily="18" charset="2"/>
              <a:buChar char=""/>
            </a:pPr>
            <a:r>
              <a:rPr lang="en-US" dirty="0" smtClean="0">
                <a:latin typeface="Calibri" panose="020F0502020204030204" pitchFamily="34" charset="0"/>
                <a:ea typeface="DengXian"/>
                <a:cs typeface="Times New Roman" panose="02020603050405020304" pitchFamily="18" charset="0"/>
              </a:rPr>
              <a:t>Compute the camera </a:t>
            </a:r>
            <a:r>
              <a:rPr lang="en-US" dirty="0">
                <a:latin typeface="Calibri" panose="020F0502020204030204" pitchFamily="34" charset="0"/>
                <a:ea typeface="DengXian"/>
                <a:cs typeface="Times New Roman" panose="02020603050405020304" pitchFamily="18" charset="0"/>
              </a:rPr>
              <a:t>matrix form the </a:t>
            </a:r>
            <a:r>
              <a:rPr lang="en-US" dirty="0" err="1" smtClean="0">
                <a:latin typeface="Calibri" panose="020F0502020204030204" pitchFamily="34" charset="0"/>
                <a:ea typeface="DengXian"/>
                <a:cs typeface="Times New Roman" panose="02020603050405020304" pitchFamily="18" charset="0"/>
              </a:rPr>
              <a:t>extrinsics</a:t>
            </a:r>
            <a:r>
              <a:rPr lang="en-US" dirty="0" smtClean="0">
                <a:latin typeface="Calibri" panose="020F0502020204030204" pitchFamily="34" charset="0"/>
                <a:ea typeface="DengXian"/>
                <a:cs typeface="Times New Roman" panose="02020603050405020304" pitchFamily="18" charset="0"/>
              </a:rPr>
              <a:t> and </a:t>
            </a:r>
            <a:r>
              <a:rPr lang="en-US" dirty="0" err="1" smtClean="0">
                <a:latin typeface="Calibri" panose="020F0502020204030204" pitchFamily="34" charset="0"/>
                <a:ea typeface="DengXian"/>
                <a:cs typeface="Times New Roman" panose="02020603050405020304" pitchFamily="18" charset="0"/>
              </a:rPr>
              <a:t>intrinsics</a:t>
            </a:r>
            <a:endParaRPr lang="en-US" dirty="0" smtClean="0">
              <a:latin typeface="Calibri" panose="020F0502020204030204" pitchFamily="34" charset="0"/>
              <a:ea typeface="DengXian"/>
              <a:cs typeface="Times New Roman" panose="02020603050405020304" pitchFamily="18" charset="0"/>
            </a:endParaRPr>
          </a:p>
          <a:p>
            <a:pPr marL="342900" marR="0" lvl="0" indent="-342900">
              <a:lnSpc>
                <a:spcPct val="107000"/>
              </a:lnSpc>
              <a:spcBef>
                <a:spcPts val="0"/>
              </a:spcBef>
              <a:spcAft>
                <a:spcPts val="0"/>
              </a:spcAft>
              <a:buFont typeface="Symbol" panose="05050102010706020507" pitchFamily="18" charset="2"/>
              <a:buChar char=""/>
            </a:pPr>
            <a:r>
              <a:rPr lang="en-US" dirty="0" smtClean="0">
                <a:latin typeface="Calibri" panose="020F0502020204030204" pitchFamily="34" charset="0"/>
                <a:ea typeface="DengXian"/>
                <a:cs typeface="Times New Roman" panose="02020603050405020304" pitchFamily="18" charset="0"/>
              </a:rPr>
              <a:t>Show </a:t>
            </a:r>
            <a:r>
              <a:rPr lang="en-US" dirty="0">
                <a:latin typeface="Calibri" panose="020F0502020204030204" pitchFamily="34" charset="0"/>
                <a:ea typeface="DengXian"/>
                <a:cs typeface="Times New Roman" panose="02020603050405020304" pitchFamily="18" charset="0"/>
              </a:rPr>
              <a:t>the virtual object in the picture</a:t>
            </a:r>
          </a:p>
        </p:txBody>
      </p:sp>
      <p:pic>
        <p:nvPicPr>
          <p:cNvPr id="29" name="Picture 28"/>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98349" y="4003167"/>
            <a:ext cx="2703522" cy="2182906"/>
          </a:xfrm>
          <a:prstGeom prst="rect">
            <a:avLst/>
          </a:prstGeom>
          <a:noFill/>
          <a:ln>
            <a:noFill/>
          </a:ln>
        </p:spPr>
      </p:pic>
      <p:pic>
        <p:nvPicPr>
          <p:cNvPr id="30" name="Picture 29"/>
          <p:cNvPicPr/>
          <p:nvPr/>
        </p:nvPicPr>
        <p:blipFill>
          <a:blip r:embed="rId6"/>
          <a:stretch>
            <a:fillRect/>
          </a:stretch>
        </p:blipFill>
        <p:spPr>
          <a:xfrm>
            <a:off x="2847124" y="3862582"/>
            <a:ext cx="3344891" cy="2608240"/>
          </a:xfrm>
          <a:prstGeom prst="rect">
            <a:avLst/>
          </a:prstGeom>
        </p:spPr>
      </p:pic>
      <p:pic>
        <p:nvPicPr>
          <p:cNvPr id="31" name="Picture 30"/>
          <p:cNvPicPr/>
          <p:nvPr/>
        </p:nvPicPr>
        <p:blipFill>
          <a:blip r:embed="rId7"/>
          <a:stretch>
            <a:fillRect/>
          </a:stretch>
        </p:blipFill>
        <p:spPr>
          <a:xfrm>
            <a:off x="6010979" y="3814508"/>
            <a:ext cx="2777490" cy="2487930"/>
          </a:xfrm>
          <a:prstGeom prst="rect">
            <a:avLst/>
          </a:prstGeom>
        </p:spPr>
      </p:pic>
    </p:spTree>
    <p:custDataLst>
      <p:tags r:id="rId1"/>
    </p:custDataLst>
    <p:extLst>
      <p:ext uri="{BB962C8B-B14F-4D97-AF65-F5344CB8AC3E}">
        <p14:creationId xmlns:p14="http://schemas.microsoft.com/office/powerpoint/2010/main" val="2363472804"/>
      </p:ext>
    </p:extLst>
  </p:cSld>
  <p:clrMapOvr>
    <a:masterClrMapping/>
  </p:clrMapOvr>
  <mc:AlternateContent xmlns:mc="http://schemas.openxmlformats.org/markup-compatibility/2006" xmlns:p14="http://schemas.microsoft.com/office/powerpoint/2010/main">
    <mc:Choice Requires="p14">
      <p:transition spd="slow" p14:dur="2000" advTm="45588"/>
    </mc:Choice>
    <mc:Fallback xmlns="">
      <p:transition spd="slow" advTm="4558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10" presetClass="entr" presetSubtype="0" fill="hold"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500"/>
                                        <p:tgtEl>
                                          <p:spTgt spid="30"/>
                                        </p:tgtEl>
                                      </p:cBhvr>
                                    </p:animEffect>
                                  </p:childTnLst>
                                </p:cTn>
                              </p:par>
                              <p:par>
                                <p:cTn id="11" presetID="10" presetClass="entr" presetSubtype="0" fill="hold" nodeType="with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fade">
                                      <p:cBhvr>
                                        <p:cTn id="1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4"/>
          <p:cNvSpPr>
            <a:spLocks noChangeArrowheads="1"/>
          </p:cNvSpPr>
          <p:nvPr/>
        </p:nvSpPr>
        <p:spPr bwMode="auto">
          <a:xfrm>
            <a:off x="0" y="0"/>
            <a:ext cx="9144000" cy="838200"/>
          </a:xfrm>
          <a:prstGeom prst="rect">
            <a:avLst/>
          </a:prstGeom>
          <a:solidFill>
            <a:srgbClr val="969696"/>
          </a:solidFill>
          <a:ln w="9525">
            <a:noFill/>
            <a:miter lim="800000"/>
            <a:headEnd/>
            <a:tailEnd/>
          </a:ln>
          <a:effectLst/>
        </p:spPr>
        <p:txBody>
          <a:bodyPr wrap="none" anchor="ctr"/>
          <a:lstStyle/>
          <a:p>
            <a:pPr algn="r"/>
            <a:endParaRPr lang="en-US" sz="1800">
              <a:solidFill>
                <a:schemeClr val="bg1"/>
              </a:solidFill>
              <a:latin typeface="Arial Black" charset="0"/>
            </a:endParaRPr>
          </a:p>
        </p:txBody>
      </p:sp>
      <p:pic>
        <p:nvPicPr>
          <p:cNvPr id="9" name="Picture 16" descr="OSU_990000"/>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 y="-3295"/>
            <a:ext cx="833121" cy="833121"/>
          </a:xfrm>
          <a:prstGeom prst="rect">
            <a:avLst/>
          </a:prstGeom>
          <a:noFill/>
        </p:spPr>
      </p:pic>
      <p:sp>
        <p:nvSpPr>
          <p:cNvPr id="6" name="Slide Number Placeholder 5"/>
          <p:cNvSpPr>
            <a:spLocks noGrp="1"/>
          </p:cNvSpPr>
          <p:nvPr>
            <p:ph type="sldNum" sz="quarter" idx="12"/>
          </p:nvPr>
        </p:nvSpPr>
        <p:spPr/>
        <p:txBody>
          <a:bodyPr/>
          <a:lstStyle/>
          <a:p>
            <a:fld id="{1FDA4732-E173-4961-9C31-D9502CAF6DDA}" type="slidenum">
              <a:rPr lang="en-US" smtClean="0"/>
              <a:pPr/>
              <a:t>8</a:t>
            </a:fld>
            <a:endParaRPr lang="en-US"/>
          </a:p>
        </p:txBody>
      </p:sp>
      <p:pic>
        <p:nvPicPr>
          <p:cNvPr id="10" name="Picture 9"/>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81000" y="951745"/>
            <a:ext cx="4151322" cy="2889147"/>
          </a:xfrm>
          <a:prstGeom prst="rect">
            <a:avLst/>
          </a:prstGeom>
          <a:noFill/>
          <a:ln>
            <a:noFill/>
          </a:ln>
        </p:spPr>
      </p:pic>
      <p:pic>
        <p:nvPicPr>
          <p:cNvPr id="11" name="Picture 10"/>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572000" y="949685"/>
            <a:ext cx="3962400" cy="2870612"/>
          </a:xfrm>
          <a:prstGeom prst="rect">
            <a:avLst/>
          </a:prstGeom>
          <a:noFill/>
          <a:ln>
            <a:noFill/>
          </a:ln>
        </p:spPr>
      </p:pic>
      <p:pic>
        <p:nvPicPr>
          <p:cNvPr id="12" name="Picture 1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81000" y="3581400"/>
            <a:ext cx="4191000" cy="3124200"/>
          </a:xfrm>
          <a:prstGeom prst="rect">
            <a:avLst/>
          </a:prstGeom>
          <a:noFill/>
          <a:ln>
            <a:noFill/>
          </a:ln>
        </p:spPr>
      </p:pic>
      <p:pic>
        <p:nvPicPr>
          <p:cNvPr id="13" name="Picture 12"/>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591530" y="3579340"/>
            <a:ext cx="3982548" cy="3126260"/>
          </a:xfrm>
          <a:prstGeom prst="rect">
            <a:avLst/>
          </a:prstGeom>
          <a:noFill/>
          <a:ln>
            <a:noFill/>
          </a:ln>
        </p:spPr>
      </p:pic>
      <p:sp>
        <p:nvSpPr>
          <p:cNvPr id="15" name="Text Box 7"/>
          <p:cNvSpPr txBox="1">
            <a:spLocks noChangeArrowheads="1"/>
          </p:cNvSpPr>
          <p:nvPr/>
        </p:nvSpPr>
        <p:spPr bwMode="auto">
          <a:xfrm>
            <a:off x="4114800" y="59322"/>
            <a:ext cx="5029200" cy="707886"/>
          </a:xfrm>
          <a:prstGeom prst="rect">
            <a:avLst/>
          </a:prstGeom>
          <a:noFill/>
          <a:ln w="9525">
            <a:noFill/>
            <a:miter lim="800000"/>
            <a:headEnd/>
            <a:tailEnd/>
          </a:ln>
          <a:effectLst/>
        </p:spPr>
        <p:txBody>
          <a:bodyPr wrap="square">
            <a:spAutoFit/>
          </a:bodyPr>
          <a:lstStyle/>
          <a:p>
            <a:pPr algn="r"/>
            <a:r>
              <a:rPr lang="en-US" sz="2000" b="1" dirty="0" smtClean="0">
                <a:solidFill>
                  <a:schemeClr val="bg1"/>
                </a:solidFill>
                <a:latin typeface="Georgia" charset="0"/>
              </a:rPr>
              <a:t>Augmented Reality:</a:t>
            </a:r>
          </a:p>
          <a:p>
            <a:pPr algn="r"/>
            <a:r>
              <a:rPr lang="en-US" sz="2000" b="1" dirty="0" smtClean="0">
                <a:solidFill>
                  <a:schemeClr val="bg1"/>
                </a:solidFill>
                <a:latin typeface="Georgia" charset="0"/>
              </a:rPr>
              <a:t>Simple Geometric Cubic </a:t>
            </a:r>
            <a:endParaRPr lang="en-US" sz="2000" b="1" dirty="0">
              <a:solidFill>
                <a:schemeClr val="bg1"/>
              </a:solidFill>
              <a:latin typeface="Georgia" charset="0"/>
            </a:endParaRPr>
          </a:p>
        </p:txBody>
      </p:sp>
    </p:spTree>
    <p:custDataLst>
      <p:tags r:id="rId1"/>
    </p:custDataLst>
    <p:extLst>
      <p:ext uri="{BB962C8B-B14F-4D97-AF65-F5344CB8AC3E}">
        <p14:creationId xmlns:p14="http://schemas.microsoft.com/office/powerpoint/2010/main" val="1650697743"/>
      </p:ext>
    </p:extLst>
  </p:cSld>
  <p:clrMapOvr>
    <a:masterClrMapping/>
  </p:clrMapOvr>
  <mc:AlternateContent xmlns:mc="http://schemas.openxmlformats.org/markup-compatibility/2006" xmlns:p14="http://schemas.microsoft.com/office/powerpoint/2010/main">
    <mc:Choice Requires="p14">
      <p:transition spd="slow" p14:dur="2000" advTm="45588"/>
    </mc:Choice>
    <mc:Fallback xmlns="">
      <p:transition spd="slow" advTm="45588"/>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4"/>
          <p:cNvSpPr>
            <a:spLocks noChangeArrowheads="1"/>
          </p:cNvSpPr>
          <p:nvPr/>
        </p:nvSpPr>
        <p:spPr bwMode="auto">
          <a:xfrm>
            <a:off x="0" y="0"/>
            <a:ext cx="9144000" cy="838200"/>
          </a:xfrm>
          <a:prstGeom prst="rect">
            <a:avLst/>
          </a:prstGeom>
          <a:solidFill>
            <a:srgbClr val="969696"/>
          </a:solidFill>
          <a:ln w="9525">
            <a:noFill/>
            <a:miter lim="800000"/>
            <a:headEnd/>
            <a:tailEnd/>
          </a:ln>
          <a:effectLst/>
        </p:spPr>
        <p:txBody>
          <a:bodyPr wrap="none" anchor="ctr"/>
          <a:lstStyle/>
          <a:p>
            <a:pPr algn="r"/>
            <a:endParaRPr lang="en-US" sz="1800">
              <a:solidFill>
                <a:schemeClr val="bg1"/>
              </a:solidFill>
              <a:latin typeface="Arial Black" charset="0"/>
            </a:endParaRPr>
          </a:p>
        </p:txBody>
      </p:sp>
      <p:pic>
        <p:nvPicPr>
          <p:cNvPr id="9" name="Picture 16" descr="OSU_990000"/>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 y="-3295"/>
            <a:ext cx="833121" cy="833121"/>
          </a:xfrm>
          <a:prstGeom prst="rect">
            <a:avLst/>
          </a:prstGeom>
          <a:noFill/>
        </p:spPr>
      </p:pic>
      <p:sp>
        <p:nvSpPr>
          <p:cNvPr id="6" name="Slide Number Placeholder 5"/>
          <p:cNvSpPr>
            <a:spLocks noGrp="1"/>
          </p:cNvSpPr>
          <p:nvPr>
            <p:ph type="sldNum" sz="quarter" idx="12"/>
          </p:nvPr>
        </p:nvSpPr>
        <p:spPr/>
        <p:txBody>
          <a:bodyPr/>
          <a:lstStyle/>
          <a:p>
            <a:fld id="{1FDA4732-E173-4961-9C31-D9502CAF6DDA}" type="slidenum">
              <a:rPr lang="en-US" smtClean="0"/>
              <a:pPr/>
              <a:t>9</a:t>
            </a:fld>
            <a:endParaRPr lang="en-US"/>
          </a:p>
        </p:txBody>
      </p:sp>
      <p:pic>
        <p:nvPicPr>
          <p:cNvPr id="12" name="Picture 11"/>
          <p:cNvPicPr/>
          <p:nvPr/>
        </p:nvPicPr>
        <p:blipFill>
          <a:blip r:embed="rId5"/>
          <a:stretch>
            <a:fillRect/>
          </a:stretch>
        </p:blipFill>
        <p:spPr>
          <a:xfrm>
            <a:off x="76200" y="1043036"/>
            <a:ext cx="4495800" cy="3806705"/>
          </a:xfrm>
          <a:prstGeom prst="rect">
            <a:avLst/>
          </a:prstGeom>
        </p:spPr>
      </p:pic>
      <p:pic>
        <p:nvPicPr>
          <p:cNvPr id="13" name="Picture 12"/>
          <p:cNvPicPr/>
          <p:nvPr/>
        </p:nvPicPr>
        <p:blipFill>
          <a:blip r:embed="rId6"/>
          <a:stretch>
            <a:fillRect/>
          </a:stretch>
        </p:blipFill>
        <p:spPr>
          <a:xfrm>
            <a:off x="4572000" y="1043036"/>
            <a:ext cx="4333103" cy="3737095"/>
          </a:xfrm>
          <a:prstGeom prst="rect">
            <a:avLst/>
          </a:prstGeom>
        </p:spPr>
      </p:pic>
      <p:sp>
        <p:nvSpPr>
          <p:cNvPr id="2" name="Rectangle 1"/>
          <p:cNvSpPr/>
          <p:nvPr/>
        </p:nvSpPr>
        <p:spPr>
          <a:xfrm>
            <a:off x="381548" y="5310091"/>
            <a:ext cx="8492663" cy="400110"/>
          </a:xfrm>
          <a:prstGeom prst="rect">
            <a:avLst/>
          </a:prstGeom>
        </p:spPr>
        <p:txBody>
          <a:bodyPr wrap="square">
            <a:spAutoFit/>
          </a:bodyPr>
          <a:lstStyle/>
          <a:p>
            <a:pPr marL="342900" indent="-342900">
              <a:buFont typeface="Arial" panose="020B0604020202020204" pitchFamily="34" charset="0"/>
              <a:buChar char="•"/>
            </a:pPr>
            <a:r>
              <a:rPr lang="en-US" sz="2000" dirty="0">
                <a:solidFill>
                  <a:srgbClr val="FF0000"/>
                </a:solidFill>
                <a:latin typeface="Georgia" panose="02040502050405020303" pitchFamily="18" charset="0"/>
                <a:ea typeface="DengXian"/>
                <a:cs typeface="Times New Roman" panose="02020603050405020304" pitchFamily="18" charset="0"/>
              </a:rPr>
              <a:t>The position of the teapot in the picture is not well captured </a:t>
            </a:r>
            <a:r>
              <a:rPr lang="en-US" sz="2000" dirty="0" smtClean="0">
                <a:solidFill>
                  <a:srgbClr val="FF0000"/>
                </a:solidFill>
                <a:latin typeface="Georgia" panose="02040502050405020303" pitchFamily="18" charset="0"/>
                <a:ea typeface="DengXian"/>
                <a:cs typeface="Times New Roman" panose="02020603050405020304" pitchFamily="18" charset="0"/>
              </a:rPr>
              <a:t>accurately </a:t>
            </a:r>
            <a:endParaRPr lang="en-US" sz="2000" dirty="0">
              <a:solidFill>
                <a:srgbClr val="FF0000"/>
              </a:solidFill>
              <a:latin typeface="Georgia" panose="02040502050405020303" pitchFamily="18" charset="0"/>
            </a:endParaRPr>
          </a:p>
        </p:txBody>
      </p:sp>
      <p:sp>
        <p:nvSpPr>
          <p:cNvPr id="14" name="Text Box 7"/>
          <p:cNvSpPr txBox="1">
            <a:spLocks noChangeArrowheads="1"/>
          </p:cNvSpPr>
          <p:nvPr/>
        </p:nvSpPr>
        <p:spPr bwMode="auto">
          <a:xfrm>
            <a:off x="4114800" y="59322"/>
            <a:ext cx="5029200" cy="707886"/>
          </a:xfrm>
          <a:prstGeom prst="rect">
            <a:avLst/>
          </a:prstGeom>
          <a:noFill/>
          <a:ln w="9525">
            <a:noFill/>
            <a:miter lim="800000"/>
            <a:headEnd/>
            <a:tailEnd/>
          </a:ln>
          <a:effectLst/>
        </p:spPr>
        <p:txBody>
          <a:bodyPr wrap="square">
            <a:spAutoFit/>
          </a:bodyPr>
          <a:lstStyle/>
          <a:p>
            <a:pPr algn="r"/>
            <a:r>
              <a:rPr lang="en-US" sz="2000" b="1" dirty="0" smtClean="0">
                <a:solidFill>
                  <a:schemeClr val="bg1"/>
                </a:solidFill>
                <a:latin typeface="Georgia" charset="0"/>
              </a:rPr>
              <a:t>Augmented Reality:</a:t>
            </a:r>
          </a:p>
          <a:p>
            <a:pPr algn="r"/>
            <a:r>
              <a:rPr lang="en-US" sz="2000" b="1" dirty="0" smtClean="0">
                <a:solidFill>
                  <a:schemeClr val="bg1"/>
                </a:solidFill>
                <a:latin typeface="Georgia" charset="0"/>
              </a:rPr>
              <a:t>Complex 3D teapot </a:t>
            </a:r>
            <a:endParaRPr lang="en-US" sz="2000" b="1" dirty="0">
              <a:solidFill>
                <a:schemeClr val="bg1"/>
              </a:solidFill>
              <a:latin typeface="Georgia" charset="0"/>
            </a:endParaRPr>
          </a:p>
        </p:txBody>
      </p:sp>
    </p:spTree>
    <p:custDataLst>
      <p:tags r:id="rId1"/>
    </p:custDataLst>
    <p:extLst>
      <p:ext uri="{BB962C8B-B14F-4D97-AF65-F5344CB8AC3E}">
        <p14:creationId xmlns:p14="http://schemas.microsoft.com/office/powerpoint/2010/main" val="587782443"/>
      </p:ext>
    </p:extLst>
  </p:cSld>
  <p:clrMapOvr>
    <a:masterClrMapping/>
  </p:clrMapOvr>
  <mc:AlternateContent xmlns:mc="http://schemas.openxmlformats.org/markup-compatibility/2006" xmlns:p14="http://schemas.microsoft.com/office/powerpoint/2010/main">
    <mc:Choice Requires="p14">
      <p:transition spd="slow" p14:dur="2000" advTm="45588"/>
    </mc:Choice>
    <mc:Fallback xmlns="">
      <p:transition spd="slow" advTm="4558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8.9|14.4"/>
</p:tagLst>
</file>

<file path=ppt/tags/tag2.xml><?xml version="1.0" encoding="utf-8"?>
<p:tagLst xmlns:a="http://schemas.openxmlformats.org/drawingml/2006/main" xmlns:r="http://schemas.openxmlformats.org/officeDocument/2006/relationships" xmlns:p="http://schemas.openxmlformats.org/presentationml/2006/main">
  <p:tag name="TIMING" val="|20.2"/>
</p:tagLst>
</file>

<file path=ppt/tags/tag3.xml><?xml version="1.0" encoding="utf-8"?>
<p:tagLst xmlns:a="http://schemas.openxmlformats.org/drawingml/2006/main" xmlns:r="http://schemas.openxmlformats.org/officeDocument/2006/relationships" xmlns:p="http://schemas.openxmlformats.org/presentationml/2006/main">
  <p:tag name="TIMING" val="|19.3|12.2"/>
</p:tagLst>
</file>

<file path=ppt/tags/tag4.xml><?xml version="1.0" encoding="utf-8"?>
<p:tagLst xmlns:a="http://schemas.openxmlformats.org/drawingml/2006/main" xmlns:r="http://schemas.openxmlformats.org/officeDocument/2006/relationships" xmlns:p="http://schemas.openxmlformats.org/presentationml/2006/main">
  <p:tag name="TIMING" val="|24.1|7.8"/>
</p:tagLst>
</file>

<file path=ppt/tags/tag5.xml><?xml version="1.0" encoding="utf-8"?>
<p:tagLst xmlns:a="http://schemas.openxmlformats.org/drawingml/2006/main" xmlns:r="http://schemas.openxmlformats.org/officeDocument/2006/relationships" xmlns:p="http://schemas.openxmlformats.org/presentationml/2006/main">
  <p:tag name="TIMING" val="|24.1|7.8"/>
</p:tagLst>
</file>

<file path=ppt/tags/tag6.xml><?xml version="1.0" encoding="utf-8"?>
<p:tagLst xmlns:a="http://schemas.openxmlformats.org/drawingml/2006/main" xmlns:r="http://schemas.openxmlformats.org/officeDocument/2006/relationships" xmlns:p="http://schemas.openxmlformats.org/presentationml/2006/main">
  <p:tag name="TIMING" val="|3.9|7|13.5"/>
</p:tagLst>
</file>

<file path=ppt/tags/tag7.xml><?xml version="1.0" encoding="utf-8"?>
<p:tagLst xmlns:a="http://schemas.openxmlformats.org/drawingml/2006/main" xmlns:r="http://schemas.openxmlformats.org/officeDocument/2006/relationships" xmlns:p="http://schemas.openxmlformats.org/presentationml/2006/main">
  <p:tag name="TIMING" val="|3.9|7|13.5"/>
</p:tagLst>
</file>

<file path=ppt/tags/tag8.xml><?xml version="1.0" encoding="utf-8"?>
<p:tagLst xmlns:a="http://schemas.openxmlformats.org/drawingml/2006/main" xmlns:r="http://schemas.openxmlformats.org/officeDocument/2006/relationships" xmlns:p="http://schemas.openxmlformats.org/presentationml/2006/main">
  <p:tag name="TIMING" val="|3.9|7|13.5"/>
</p:tagLst>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10000</TotalTime>
  <Words>524</Words>
  <Application>Microsoft Office PowerPoint</Application>
  <PresentationFormat>On-screen Show (4:3)</PresentationFormat>
  <Paragraphs>88</Paragraphs>
  <Slides>10</Slides>
  <Notes>10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10</vt:i4>
      </vt:variant>
    </vt:vector>
  </HeadingPairs>
  <TitlesOfParts>
    <vt:vector size="23" baseType="lpstr">
      <vt:lpstr>DengXian</vt:lpstr>
      <vt:lpstr>Arial</vt:lpstr>
      <vt:lpstr>Arial Black</vt:lpstr>
      <vt:lpstr>Arial Narrow</vt:lpstr>
      <vt:lpstr>Calibri</vt:lpstr>
      <vt:lpstr>Cambria Math</vt:lpstr>
      <vt:lpstr>Courier New</vt:lpstr>
      <vt:lpstr>Gautami</vt:lpstr>
      <vt:lpstr>Georgia</vt:lpstr>
      <vt:lpstr>Symbol</vt:lpstr>
      <vt:lpstr>Times</vt:lpstr>
      <vt:lpstr>Times New Roman</vt:lpstr>
      <vt:lpstr>Blank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The Ohio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Ellen Hoover</dc:creator>
  <cp:lastModifiedBy>Zeyu Wang</cp:lastModifiedBy>
  <cp:revision>339</cp:revision>
  <dcterms:created xsi:type="dcterms:W3CDTF">2005-02-02T14:45:50Z</dcterms:created>
  <dcterms:modified xsi:type="dcterms:W3CDTF">2018-04-29T22:37:18Z</dcterms:modified>
</cp:coreProperties>
</file>

<file path=docProps/thumbnail.jpeg>
</file>